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1105" r:id="rId2"/>
    <p:sldId id="1175" r:id="rId3"/>
    <p:sldId id="1144" r:id="rId4"/>
    <p:sldId id="1108" r:id="rId5"/>
    <p:sldId id="1109" r:id="rId6"/>
    <p:sldId id="1111" r:id="rId7"/>
    <p:sldId id="1107" r:id="rId8"/>
    <p:sldId id="1113" r:id="rId9"/>
    <p:sldId id="1141" r:id="rId10"/>
    <p:sldId id="1116" r:id="rId11"/>
    <p:sldId id="1169" r:id="rId12"/>
    <p:sldId id="1170" r:id="rId13"/>
    <p:sldId id="1174" r:id="rId14"/>
    <p:sldId id="1112" r:id="rId15"/>
    <p:sldId id="1114" r:id="rId16"/>
    <p:sldId id="1115" r:id="rId17"/>
    <p:sldId id="1142" r:id="rId18"/>
    <p:sldId id="1147" r:id="rId19"/>
    <p:sldId id="1161" r:id="rId20"/>
    <p:sldId id="1160" r:id="rId21"/>
    <p:sldId id="1162" r:id="rId22"/>
    <p:sldId id="1163" r:id="rId23"/>
    <p:sldId id="1164" r:id="rId24"/>
    <p:sldId id="1165" r:id="rId25"/>
    <p:sldId id="1166" r:id="rId26"/>
    <p:sldId id="1167" r:id="rId27"/>
    <p:sldId id="1168" r:id="rId28"/>
    <p:sldId id="1157" r:id="rId29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9900"/>
    <a:srgbClr val="FFFF99"/>
    <a:srgbClr val="000066"/>
    <a:srgbClr val="FFFF00"/>
    <a:srgbClr val="FF0000"/>
    <a:srgbClr val="66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3" autoAdjust="0"/>
    <p:restoredTop sz="88380" autoAdjust="0"/>
  </p:normalViewPr>
  <p:slideViewPr>
    <p:cSldViewPr snapToGrid="0">
      <p:cViewPr>
        <p:scale>
          <a:sx n="90" d="100"/>
          <a:sy n="90" d="100"/>
        </p:scale>
        <p:origin x="-76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22" y="-60"/>
      </p:cViewPr>
      <p:guideLst>
        <p:guide orient="horz" pos="2937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E2383-6E94-47B4-B858-BF7CDFAC15A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6A28ED8-F2CC-436C-BB08-92CB6B73B69F}">
      <dgm:prSet phldrT="[Text]" custT="1"/>
      <dgm:spPr/>
      <dgm:t>
        <a:bodyPr/>
        <a:lstStyle/>
        <a:p>
          <a:r>
            <a:rPr lang="en-US" sz="1400" b="1" dirty="0" smtClean="0"/>
            <a:t>Hot zone</a:t>
          </a:r>
          <a:endParaRPr lang="en-US" sz="1400" b="1" dirty="0"/>
        </a:p>
      </dgm:t>
    </dgm:pt>
    <dgm:pt modelId="{F54A5AFE-82FC-479B-ABC1-D3F6E10DDDAA}" type="parTrans" cxnId="{3659EC6E-6352-4243-9CA7-18A25795714B}">
      <dgm:prSet/>
      <dgm:spPr/>
      <dgm:t>
        <a:bodyPr/>
        <a:lstStyle/>
        <a:p>
          <a:endParaRPr lang="en-US"/>
        </a:p>
      </dgm:t>
    </dgm:pt>
    <dgm:pt modelId="{4BFCA96E-9450-45BA-BD56-08945DBE5A1A}" type="sibTrans" cxnId="{3659EC6E-6352-4243-9CA7-18A25795714B}">
      <dgm:prSet/>
      <dgm:spPr/>
      <dgm:t>
        <a:bodyPr/>
        <a:lstStyle/>
        <a:p>
          <a:endParaRPr lang="en-US"/>
        </a:p>
      </dgm:t>
    </dgm:pt>
    <dgm:pt modelId="{57E86D93-EDD4-44DC-97F7-4198F4CCD838}">
      <dgm:prSet phldrT="[Text]" custT="1"/>
      <dgm:spPr/>
      <dgm:t>
        <a:bodyPr/>
        <a:lstStyle/>
        <a:p>
          <a:r>
            <a:rPr lang="en-US" sz="1400" b="1" dirty="0" smtClean="0"/>
            <a:t>Warm Zone</a:t>
          </a:r>
          <a:endParaRPr lang="en-US" sz="1400" b="1" dirty="0"/>
        </a:p>
      </dgm:t>
    </dgm:pt>
    <dgm:pt modelId="{0B98C28E-52B8-4051-8072-1965C2F5D040}" type="parTrans" cxnId="{59F14702-8EC3-4E5D-8E9F-E872E2A7184A}">
      <dgm:prSet/>
      <dgm:spPr/>
      <dgm:t>
        <a:bodyPr/>
        <a:lstStyle/>
        <a:p>
          <a:endParaRPr lang="en-US"/>
        </a:p>
      </dgm:t>
    </dgm:pt>
    <dgm:pt modelId="{E1F37588-A1D8-41E0-AEEC-4B788F3E03E9}" type="sibTrans" cxnId="{59F14702-8EC3-4E5D-8E9F-E872E2A7184A}">
      <dgm:prSet/>
      <dgm:spPr/>
      <dgm:t>
        <a:bodyPr/>
        <a:lstStyle/>
        <a:p>
          <a:endParaRPr lang="en-US"/>
        </a:p>
      </dgm:t>
    </dgm:pt>
    <dgm:pt modelId="{7EB809EA-DF01-4DCE-B2CF-CB672183ADDF}">
      <dgm:prSet phldrT="[Text]" custT="1"/>
      <dgm:spPr/>
      <dgm:t>
        <a:bodyPr/>
        <a:lstStyle/>
        <a:p>
          <a:r>
            <a:rPr lang="en-US" sz="1400" b="1" dirty="0" smtClean="0"/>
            <a:t>Cold Zone</a:t>
          </a:r>
          <a:endParaRPr lang="en-US" sz="1400" b="1" dirty="0"/>
        </a:p>
      </dgm:t>
    </dgm:pt>
    <dgm:pt modelId="{55F2A998-33EE-4F8A-893D-CF2A45CF0F65}" type="parTrans" cxnId="{5856457D-FF62-4E41-B5CE-3CE7B5C68012}">
      <dgm:prSet/>
      <dgm:spPr/>
      <dgm:t>
        <a:bodyPr/>
        <a:lstStyle/>
        <a:p>
          <a:endParaRPr lang="en-US"/>
        </a:p>
      </dgm:t>
    </dgm:pt>
    <dgm:pt modelId="{D25EB63A-496D-4C4A-BDF4-78234451C565}" type="sibTrans" cxnId="{5856457D-FF62-4E41-B5CE-3CE7B5C68012}">
      <dgm:prSet/>
      <dgm:spPr/>
      <dgm:t>
        <a:bodyPr/>
        <a:lstStyle/>
        <a:p>
          <a:endParaRPr lang="en-US"/>
        </a:p>
      </dgm:t>
    </dgm:pt>
    <dgm:pt modelId="{694EC8C3-19BF-4FE7-B642-BD36EA2C6E34}" type="pres">
      <dgm:prSet presAssocID="{D3EE2383-6E94-47B4-B858-BF7CDFAC15AA}" presName="composite" presStyleCnt="0">
        <dgm:presLayoutVars>
          <dgm:chMax val="5"/>
          <dgm:dir/>
          <dgm:resizeHandles val="exact"/>
        </dgm:presLayoutVars>
      </dgm:prSet>
      <dgm:spPr/>
    </dgm:pt>
    <dgm:pt modelId="{7004B1BA-F560-4F80-B040-90631E20FB5A}" type="pres">
      <dgm:prSet presAssocID="{56A28ED8-F2CC-436C-BB08-92CB6B73B69F}" presName="circle1" presStyleLbl="lnNode1" presStyleIdx="0" presStyleCnt="3"/>
      <dgm:spPr>
        <a:solidFill>
          <a:srgbClr val="FF0000"/>
        </a:solidFill>
        <a:ln>
          <a:solidFill>
            <a:schemeClr val="tx1"/>
          </a:solidFill>
        </a:ln>
      </dgm:spPr>
    </dgm:pt>
    <dgm:pt modelId="{481C39BC-B8BB-4FF2-B32B-0F61B479DFAC}" type="pres">
      <dgm:prSet presAssocID="{56A28ED8-F2CC-436C-BB08-92CB6B73B69F}" presName="text1" presStyleLbl="revTx" presStyleIdx="0" presStyleCnt="3" custScaleX="112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B9656-DA6B-4556-97CC-86ABE98AE52E}" type="pres">
      <dgm:prSet presAssocID="{56A28ED8-F2CC-436C-BB08-92CB6B73B69F}" presName="line1" presStyleLbl="callout" presStyleIdx="0" presStyleCnt="6"/>
      <dgm:spPr>
        <a:ln>
          <a:solidFill>
            <a:schemeClr val="tx1"/>
          </a:solidFill>
        </a:ln>
      </dgm:spPr>
    </dgm:pt>
    <dgm:pt modelId="{1E8019AB-3C11-40A4-B271-ECC783E889A4}" type="pres">
      <dgm:prSet presAssocID="{56A28ED8-F2CC-436C-BB08-92CB6B73B69F}" presName="d1" presStyleLbl="callout" presStyleIdx="1" presStyleCnt="6"/>
      <dgm:spPr>
        <a:ln>
          <a:solidFill>
            <a:schemeClr val="tx1"/>
          </a:solidFill>
        </a:ln>
      </dgm:spPr>
    </dgm:pt>
    <dgm:pt modelId="{0CBF2E5B-142D-4B28-A808-94B02E60BBD6}" type="pres">
      <dgm:prSet presAssocID="{57E86D93-EDD4-44DC-97F7-4198F4CCD838}" presName="circle2" presStyleLbl="lnNode1" presStyleIdx="1" presStyleCnt="3"/>
      <dgm:spPr>
        <a:solidFill>
          <a:srgbClr val="FFFF00"/>
        </a:solidFill>
        <a:ln>
          <a:solidFill>
            <a:schemeClr val="tx1"/>
          </a:solidFill>
        </a:ln>
      </dgm:spPr>
    </dgm:pt>
    <dgm:pt modelId="{02CF38E3-8463-478E-AD07-3ED1E1BD0B94}" type="pres">
      <dgm:prSet presAssocID="{57E86D93-EDD4-44DC-97F7-4198F4CCD838}" presName="text2" presStyleLbl="revTx" presStyleIdx="1" presStyleCnt="3" custScaleX="112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49E19-B64E-41DA-BA89-2C2D7B2BD57B}" type="pres">
      <dgm:prSet presAssocID="{57E86D93-EDD4-44DC-97F7-4198F4CCD838}" presName="line2" presStyleLbl="callout" presStyleIdx="2" presStyleCnt="6"/>
      <dgm:spPr>
        <a:ln>
          <a:solidFill>
            <a:schemeClr val="tx1"/>
          </a:solidFill>
        </a:ln>
      </dgm:spPr>
    </dgm:pt>
    <dgm:pt modelId="{C8D96218-3F59-4E43-B841-C423D700A7E2}" type="pres">
      <dgm:prSet presAssocID="{57E86D93-EDD4-44DC-97F7-4198F4CCD838}" presName="d2" presStyleLbl="callout" presStyleIdx="3" presStyleCnt="6"/>
      <dgm:spPr>
        <a:ln>
          <a:solidFill>
            <a:schemeClr val="tx1"/>
          </a:solidFill>
        </a:ln>
      </dgm:spPr>
    </dgm:pt>
    <dgm:pt modelId="{A979986B-D09D-484D-93A8-E46E1C3CB536}" type="pres">
      <dgm:prSet presAssocID="{7EB809EA-DF01-4DCE-B2CF-CB672183ADDF}" presName="circle3" presStyleLbl="lnNode1" presStyleIdx="2" presStyleCnt="3"/>
      <dgm:spPr>
        <a:solidFill>
          <a:srgbClr val="00B050"/>
        </a:solidFill>
        <a:ln>
          <a:solidFill>
            <a:schemeClr val="tx1"/>
          </a:solidFill>
        </a:ln>
      </dgm:spPr>
    </dgm:pt>
    <dgm:pt modelId="{D25E5C56-6B6F-4F4C-A609-1878F82BD396}" type="pres">
      <dgm:prSet presAssocID="{7EB809EA-DF01-4DCE-B2CF-CB672183ADDF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DE2C5-8048-4BE1-90EB-012AE0F2A561}" type="pres">
      <dgm:prSet presAssocID="{7EB809EA-DF01-4DCE-B2CF-CB672183ADDF}" presName="line3" presStyleLbl="callout" presStyleIdx="4" presStyleCnt="6"/>
      <dgm:spPr>
        <a:ln>
          <a:solidFill>
            <a:schemeClr val="tx1"/>
          </a:solidFill>
        </a:ln>
      </dgm:spPr>
    </dgm:pt>
    <dgm:pt modelId="{E50B7E52-5673-48FD-8BD4-71E89EBCC213}" type="pres">
      <dgm:prSet presAssocID="{7EB809EA-DF01-4DCE-B2CF-CB672183ADDF}" presName="d3" presStyleLbl="callout" presStyleIdx="5" presStyleCnt="6"/>
      <dgm:spPr>
        <a:ln>
          <a:solidFill>
            <a:schemeClr val="tx1"/>
          </a:solidFill>
        </a:ln>
      </dgm:spPr>
    </dgm:pt>
  </dgm:ptLst>
  <dgm:cxnLst>
    <dgm:cxn modelId="{5856457D-FF62-4E41-B5CE-3CE7B5C68012}" srcId="{D3EE2383-6E94-47B4-B858-BF7CDFAC15AA}" destId="{7EB809EA-DF01-4DCE-B2CF-CB672183ADDF}" srcOrd="2" destOrd="0" parTransId="{55F2A998-33EE-4F8A-893D-CF2A45CF0F65}" sibTransId="{D25EB63A-496D-4C4A-BDF4-78234451C565}"/>
    <dgm:cxn modelId="{57758A09-4C95-4267-A03D-84F53A183FB0}" type="presOf" srcId="{7EB809EA-DF01-4DCE-B2CF-CB672183ADDF}" destId="{D25E5C56-6B6F-4F4C-A609-1878F82BD396}" srcOrd="0" destOrd="0" presId="urn:microsoft.com/office/officeart/2005/8/layout/target1"/>
    <dgm:cxn modelId="{5AEDF7F7-D8E6-44AF-9D02-4305022BF70B}" type="presOf" srcId="{57E86D93-EDD4-44DC-97F7-4198F4CCD838}" destId="{02CF38E3-8463-478E-AD07-3ED1E1BD0B94}" srcOrd="0" destOrd="0" presId="urn:microsoft.com/office/officeart/2005/8/layout/target1"/>
    <dgm:cxn modelId="{59F14702-8EC3-4E5D-8E9F-E872E2A7184A}" srcId="{D3EE2383-6E94-47B4-B858-BF7CDFAC15AA}" destId="{57E86D93-EDD4-44DC-97F7-4198F4CCD838}" srcOrd="1" destOrd="0" parTransId="{0B98C28E-52B8-4051-8072-1965C2F5D040}" sibTransId="{E1F37588-A1D8-41E0-AEEC-4B788F3E03E9}"/>
    <dgm:cxn modelId="{3659EC6E-6352-4243-9CA7-18A25795714B}" srcId="{D3EE2383-6E94-47B4-B858-BF7CDFAC15AA}" destId="{56A28ED8-F2CC-436C-BB08-92CB6B73B69F}" srcOrd="0" destOrd="0" parTransId="{F54A5AFE-82FC-479B-ABC1-D3F6E10DDDAA}" sibTransId="{4BFCA96E-9450-45BA-BD56-08945DBE5A1A}"/>
    <dgm:cxn modelId="{B3DDF90B-309D-4044-83B4-DBDA7436C65C}" type="presOf" srcId="{56A28ED8-F2CC-436C-BB08-92CB6B73B69F}" destId="{481C39BC-B8BB-4FF2-B32B-0F61B479DFAC}" srcOrd="0" destOrd="0" presId="urn:microsoft.com/office/officeart/2005/8/layout/target1"/>
    <dgm:cxn modelId="{8249252F-95C6-47F9-BF43-95A29D6578E1}" type="presOf" srcId="{D3EE2383-6E94-47B4-B858-BF7CDFAC15AA}" destId="{694EC8C3-19BF-4FE7-B642-BD36EA2C6E34}" srcOrd="0" destOrd="0" presId="urn:microsoft.com/office/officeart/2005/8/layout/target1"/>
    <dgm:cxn modelId="{272E1272-7B01-4E60-A3D1-69043C709893}" type="presParOf" srcId="{694EC8C3-19BF-4FE7-B642-BD36EA2C6E34}" destId="{7004B1BA-F560-4F80-B040-90631E20FB5A}" srcOrd="0" destOrd="0" presId="urn:microsoft.com/office/officeart/2005/8/layout/target1"/>
    <dgm:cxn modelId="{21A2168A-7AC8-49EF-B564-581C9C3D595E}" type="presParOf" srcId="{694EC8C3-19BF-4FE7-B642-BD36EA2C6E34}" destId="{481C39BC-B8BB-4FF2-B32B-0F61B479DFAC}" srcOrd="1" destOrd="0" presId="urn:microsoft.com/office/officeart/2005/8/layout/target1"/>
    <dgm:cxn modelId="{DE6F1544-9641-46CF-9FC4-BC104B8B636C}" type="presParOf" srcId="{694EC8C3-19BF-4FE7-B642-BD36EA2C6E34}" destId="{665B9656-DA6B-4556-97CC-86ABE98AE52E}" srcOrd="2" destOrd="0" presId="urn:microsoft.com/office/officeart/2005/8/layout/target1"/>
    <dgm:cxn modelId="{D7915857-54A2-43CD-B4DC-DB5B32367A82}" type="presParOf" srcId="{694EC8C3-19BF-4FE7-B642-BD36EA2C6E34}" destId="{1E8019AB-3C11-40A4-B271-ECC783E889A4}" srcOrd="3" destOrd="0" presId="urn:microsoft.com/office/officeart/2005/8/layout/target1"/>
    <dgm:cxn modelId="{A17D8D05-77FA-4299-9190-0566461C6C2B}" type="presParOf" srcId="{694EC8C3-19BF-4FE7-B642-BD36EA2C6E34}" destId="{0CBF2E5B-142D-4B28-A808-94B02E60BBD6}" srcOrd="4" destOrd="0" presId="urn:microsoft.com/office/officeart/2005/8/layout/target1"/>
    <dgm:cxn modelId="{10A18D9B-B678-4ADE-8C86-FBF5DBD167D9}" type="presParOf" srcId="{694EC8C3-19BF-4FE7-B642-BD36EA2C6E34}" destId="{02CF38E3-8463-478E-AD07-3ED1E1BD0B94}" srcOrd="5" destOrd="0" presId="urn:microsoft.com/office/officeart/2005/8/layout/target1"/>
    <dgm:cxn modelId="{3E22DFA5-49FF-4D4C-A423-D6DBAC89FA24}" type="presParOf" srcId="{694EC8C3-19BF-4FE7-B642-BD36EA2C6E34}" destId="{27149E19-B64E-41DA-BA89-2C2D7B2BD57B}" srcOrd="6" destOrd="0" presId="urn:microsoft.com/office/officeart/2005/8/layout/target1"/>
    <dgm:cxn modelId="{94829189-9CF1-4B21-A162-CD1D65190496}" type="presParOf" srcId="{694EC8C3-19BF-4FE7-B642-BD36EA2C6E34}" destId="{C8D96218-3F59-4E43-B841-C423D700A7E2}" srcOrd="7" destOrd="0" presId="urn:microsoft.com/office/officeart/2005/8/layout/target1"/>
    <dgm:cxn modelId="{1FB74D97-556E-43C2-9C35-E973FCF91D19}" type="presParOf" srcId="{694EC8C3-19BF-4FE7-B642-BD36EA2C6E34}" destId="{A979986B-D09D-484D-93A8-E46E1C3CB536}" srcOrd="8" destOrd="0" presId="urn:microsoft.com/office/officeart/2005/8/layout/target1"/>
    <dgm:cxn modelId="{9DD34871-6C6D-45B3-AAE2-3290D33D3F05}" type="presParOf" srcId="{694EC8C3-19BF-4FE7-B642-BD36EA2C6E34}" destId="{D25E5C56-6B6F-4F4C-A609-1878F82BD396}" srcOrd="9" destOrd="0" presId="urn:microsoft.com/office/officeart/2005/8/layout/target1"/>
    <dgm:cxn modelId="{33FD02BC-C92D-4E93-B486-9BC0B9C8F6AA}" type="presParOf" srcId="{694EC8C3-19BF-4FE7-B642-BD36EA2C6E34}" destId="{B76DE2C5-8048-4BE1-90EB-012AE0F2A561}" srcOrd="10" destOrd="0" presId="urn:microsoft.com/office/officeart/2005/8/layout/target1"/>
    <dgm:cxn modelId="{DE53E6C0-C388-439C-9FC6-76316512265B}" type="presParOf" srcId="{694EC8C3-19BF-4FE7-B642-BD36EA2C6E34}" destId="{E50B7E52-5673-48FD-8BD4-71E89EBCC21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9986B-D09D-484D-93A8-E46E1C3CB536}">
      <dsp:nvSpPr>
        <dsp:cNvPr id="0" name=""/>
        <dsp:cNvSpPr/>
      </dsp:nvSpPr>
      <dsp:spPr>
        <a:xfrm>
          <a:off x="304531" y="673099"/>
          <a:ext cx="2019300" cy="20193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F2E5B-142D-4B28-A808-94B02E60BBD6}">
      <dsp:nvSpPr>
        <dsp:cNvPr id="0" name=""/>
        <dsp:cNvSpPr/>
      </dsp:nvSpPr>
      <dsp:spPr>
        <a:xfrm>
          <a:off x="708391" y="1076960"/>
          <a:ext cx="1211580" cy="121158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4B1BA-F560-4F80-B040-90631E20FB5A}">
      <dsp:nvSpPr>
        <dsp:cNvPr id="0" name=""/>
        <dsp:cNvSpPr/>
      </dsp:nvSpPr>
      <dsp:spPr>
        <a:xfrm>
          <a:off x="1112251" y="1480820"/>
          <a:ext cx="403860" cy="4038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39BC-B8BB-4FF2-B32B-0F61B479DFAC}">
      <dsp:nvSpPr>
        <dsp:cNvPr id="0" name=""/>
        <dsp:cNvSpPr/>
      </dsp:nvSpPr>
      <dsp:spPr>
        <a:xfrm>
          <a:off x="2596344" y="0"/>
          <a:ext cx="1137724" cy="58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Hot zone</a:t>
          </a:r>
          <a:endParaRPr lang="en-US" sz="1400" b="1" kern="1200" dirty="0"/>
        </a:p>
      </dsp:txBody>
      <dsp:txXfrm>
        <a:off x="2596344" y="0"/>
        <a:ext cx="1137724" cy="588962"/>
      </dsp:txXfrm>
    </dsp:sp>
    <dsp:sp modelId="{665B9656-DA6B-4556-97CC-86ABE98AE52E}">
      <dsp:nvSpPr>
        <dsp:cNvPr id="0" name=""/>
        <dsp:cNvSpPr/>
      </dsp:nvSpPr>
      <dsp:spPr>
        <a:xfrm>
          <a:off x="2407968" y="294481"/>
          <a:ext cx="252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019AB-3C11-40A4-B271-ECC783E889A4}">
      <dsp:nvSpPr>
        <dsp:cNvPr id="0" name=""/>
        <dsp:cNvSpPr/>
      </dsp:nvSpPr>
      <dsp:spPr>
        <a:xfrm rot="5400000">
          <a:off x="1166604" y="442394"/>
          <a:ext cx="1387932" cy="109277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F38E3-8463-478E-AD07-3ED1E1BD0B94}">
      <dsp:nvSpPr>
        <dsp:cNvPr id="0" name=""/>
        <dsp:cNvSpPr/>
      </dsp:nvSpPr>
      <dsp:spPr>
        <a:xfrm>
          <a:off x="2599736" y="588962"/>
          <a:ext cx="1130939" cy="58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Warm Zone</a:t>
          </a:r>
          <a:endParaRPr lang="en-US" sz="1400" b="1" kern="1200" dirty="0"/>
        </a:p>
      </dsp:txBody>
      <dsp:txXfrm>
        <a:off x="2599736" y="588962"/>
        <a:ext cx="1130939" cy="588962"/>
      </dsp:txXfrm>
    </dsp:sp>
    <dsp:sp modelId="{27149E19-B64E-41DA-BA89-2C2D7B2BD57B}">
      <dsp:nvSpPr>
        <dsp:cNvPr id="0" name=""/>
        <dsp:cNvSpPr/>
      </dsp:nvSpPr>
      <dsp:spPr>
        <a:xfrm>
          <a:off x="2407968" y="883443"/>
          <a:ext cx="252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96218-3F59-4E43-B841-C423D700A7E2}">
      <dsp:nvSpPr>
        <dsp:cNvPr id="0" name=""/>
        <dsp:cNvSpPr/>
      </dsp:nvSpPr>
      <dsp:spPr>
        <a:xfrm rot="5400000">
          <a:off x="1464518" y="1022169"/>
          <a:ext cx="1081537" cy="80334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E5C56-6B6F-4F4C-A609-1878F82BD396}">
      <dsp:nvSpPr>
        <dsp:cNvPr id="0" name=""/>
        <dsp:cNvSpPr/>
      </dsp:nvSpPr>
      <dsp:spPr>
        <a:xfrm>
          <a:off x="2660381" y="1177925"/>
          <a:ext cx="1009650" cy="58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Cold Zone</a:t>
          </a:r>
          <a:endParaRPr lang="en-US" sz="1400" b="1" kern="1200" dirty="0"/>
        </a:p>
      </dsp:txBody>
      <dsp:txXfrm>
        <a:off x="2660381" y="1177925"/>
        <a:ext cx="1009650" cy="588962"/>
      </dsp:txXfrm>
    </dsp:sp>
    <dsp:sp modelId="{B76DE2C5-8048-4BE1-90EB-012AE0F2A561}">
      <dsp:nvSpPr>
        <dsp:cNvPr id="0" name=""/>
        <dsp:cNvSpPr/>
      </dsp:nvSpPr>
      <dsp:spPr>
        <a:xfrm>
          <a:off x="2407968" y="1472406"/>
          <a:ext cx="252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B7E52-5673-48FD-8BD4-71E89EBCC213}">
      <dsp:nvSpPr>
        <dsp:cNvPr id="0" name=""/>
        <dsp:cNvSpPr/>
      </dsp:nvSpPr>
      <dsp:spPr>
        <a:xfrm rot="5400000">
          <a:off x="1762802" y="1601473"/>
          <a:ext cx="772718" cy="51391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b="0"/>
            </a:lvl1pPr>
          </a:lstStyle>
          <a:p>
            <a:pPr>
              <a:defRPr/>
            </a:pPr>
            <a:fld id="{F29DD3E7-896F-4270-A47D-D69E09813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57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70008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8013"/>
            <a:ext cx="504666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b="0"/>
            </a:lvl1pPr>
          </a:lstStyle>
          <a:p>
            <a:pPr>
              <a:defRPr/>
            </a:pPr>
            <a:fld id="{DE90A0AE-3EA1-45D0-A598-8024E8247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59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D5057-093A-4A01-A098-AD27D560DEA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4D4CE-CAD8-4BC5-892A-AE67A131B4D1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3EAE2-B847-41AE-BB8F-93C7120D4463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0A0AE-3EA1-45D0-A598-8024E8247F1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505D5-65E3-492A-9C4B-A16091E72B7C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E1695-FCD4-4AFA-A0FF-E87DBF4D512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8CF41-537B-45A5-AF4F-31F4E4DC1854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42E66-E236-431B-8C17-02B8CBC50F95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F068D-C4B3-4BA9-930D-EE6B7E64516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C2EF8-EEA2-4D5E-A269-FAA4C6A00118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CD536-5201-48BF-BA06-F12BF8C2C39C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lnSpc>
                <a:spcPct val="90000"/>
              </a:lnSpc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531F7-41CB-43EB-974F-D64540C7BBB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defTabSz="874441" eaLnBrk="1" hangingPunct="1"/>
            <a:r>
              <a:rPr lang="en-US" dirty="0" smtClean="0"/>
              <a:t>Usual role of EM responder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16AD5-E31D-4FE4-B732-7F3AC8C6F84F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en-US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i="1" dirty="0"/>
              <a:t>Headquarters U.S. Air Force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8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BE22-636B-4637-A1F1-67BEA0D405DB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9A88-546B-4B0C-AC7F-693F4BE0985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AE2C-A7BB-4004-BE75-2136862BD84F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7E07-C7B0-4B78-A06C-0378A577EF7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9173-BC7C-4B55-813D-44EC822120DC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36A6-A630-42C8-97B8-CAAAF0DC271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3383-6FBD-46C8-92C3-489FD3673477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D9FC1-E611-4915-92C9-3738A30738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BDF8-54D8-4C21-9407-28EC85B74442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E2E-BAF4-47EE-B204-09D12CE1828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B92C-AA72-44EA-A13E-E34771231632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FBC4-B0B6-46DE-90F4-DA68D18C71D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AB63-7AB2-413B-B7B3-944DC49DF5B6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E532-09C2-4502-B4AB-5C4BC659314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9C5D-8651-4F64-874E-1C7A11F1A7C3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E134-5710-42F0-B415-C82BE01550C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C179-977F-4384-BB8F-9278F2EECE2B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DE84-83AF-45AC-8E3F-B0DE61D76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6BCA-1D92-438F-994E-755EE9183EC8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FB842-3F5B-464E-93B8-9EF8207FF5B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403EA-DBBD-4DFC-9C3B-045230E8E999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A724-61CD-4491-881B-19DB70203A3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D89C-87EF-416F-859F-8093EF3999F3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EA2C-7A60-4C65-82F8-1FACCC09F7F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1C192C1A-4EDE-4D4E-9214-274A0001F1E7}" type="datetime1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069191AC-A262-4D52-80E4-298CA685C1C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30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9" name="Line 1031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9160" name="Line 1032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3" name="Picture 1033" descr="afsymbo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1962150"/>
            <a:ext cx="8343900" cy="1600200"/>
          </a:xfrm>
        </p:spPr>
        <p:txBody>
          <a:bodyPr/>
          <a:lstStyle/>
          <a:p>
            <a:r>
              <a:rPr lang="en-US" dirty="0" smtClean="0"/>
              <a:t>Planning Considerations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2366" y="4211686"/>
            <a:ext cx="4359184" cy="2149925"/>
          </a:xfrm>
        </p:spPr>
        <p:txBody>
          <a:bodyPr/>
          <a:lstStyle/>
          <a:p>
            <a:pPr algn="r"/>
            <a:r>
              <a:rPr lang="en-US" dirty="0" smtClean="0"/>
              <a:t>Silver Flag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 Safety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00100" y="1380583"/>
            <a:ext cx="479080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PPE items need to be addressed before entering scene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Air checks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Buddy system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Turn back criteria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r>
              <a:rPr lang="en-US" sz="2400" kern="0" dirty="0" smtClean="0">
                <a:latin typeface="+mn-lt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www.mcarthur-group.com/images/products/ppe/p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358" y="2868229"/>
            <a:ext cx="3980266" cy="3316889"/>
          </a:xfrm>
          <a:prstGeom prst="rect">
            <a:avLst/>
          </a:prstGeom>
          <a:noFill/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10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Action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1" y="1536699"/>
            <a:ext cx="7907801" cy="4765627"/>
          </a:xfrm>
        </p:spPr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Over arching goal</a:t>
            </a:r>
          </a:p>
          <a:p>
            <a:pPr lvl="1"/>
            <a:r>
              <a:rPr lang="en-US" dirty="0" smtClean="0"/>
              <a:t>Determined by IC</a:t>
            </a:r>
          </a:p>
          <a:p>
            <a:pPr lvl="1"/>
            <a:r>
              <a:rPr lang="en-US" dirty="0" smtClean="0"/>
              <a:t>Can change due to effectiveness, resources, and safety</a:t>
            </a:r>
          </a:p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Determined by Operations Chief</a:t>
            </a:r>
          </a:p>
          <a:p>
            <a:pPr lvl="1"/>
            <a:r>
              <a:rPr lang="en-US" dirty="0" smtClean="0"/>
              <a:t>General plan to accomplish objective</a:t>
            </a:r>
          </a:p>
          <a:p>
            <a:pPr lvl="1"/>
            <a:r>
              <a:rPr lang="en-US" dirty="0" smtClean="0"/>
              <a:t>Cost/time/resources effective</a:t>
            </a:r>
          </a:p>
          <a:p>
            <a:pPr lvl="1"/>
            <a:r>
              <a:rPr lang="en-US" dirty="0" smtClean="0"/>
              <a:t>Political/environmental considerations</a:t>
            </a:r>
          </a:p>
          <a:p>
            <a:pPr lvl="1"/>
            <a:r>
              <a:rPr lang="en-US" dirty="0" smtClean="0"/>
              <a:t>Can have multiple to accomplish objective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9" y="1420837"/>
            <a:ext cx="3798276" cy="4768948"/>
          </a:xfrm>
        </p:spPr>
        <p:txBody>
          <a:bodyPr/>
          <a:lstStyle/>
          <a:p>
            <a:r>
              <a:rPr lang="en-US" dirty="0" smtClean="0"/>
              <a:t>Tactical</a:t>
            </a:r>
          </a:p>
          <a:p>
            <a:pPr lvl="1"/>
            <a:r>
              <a:rPr lang="en-US" dirty="0" smtClean="0"/>
              <a:t>Decided by Team Chief</a:t>
            </a:r>
          </a:p>
          <a:p>
            <a:pPr lvl="2"/>
            <a:r>
              <a:rPr lang="en-US" dirty="0" smtClean="0"/>
              <a:t>What needs to be done </a:t>
            </a:r>
          </a:p>
          <a:p>
            <a:pPr lvl="2"/>
            <a:r>
              <a:rPr lang="en-US" dirty="0" smtClean="0"/>
              <a:t>What resources are needed </a:t>
            </a:r>
          </a:p>
          <a:p>
            <a:pPr lvl="2"/>
            <a:r>
              <a:rPr lang="en-US" dirty="0" smtClean="0"/>
              <a:t>Valid/adequate to meet objective and strategy</a:t>
            </a:r>
          </a:p>
          <a:p>
            <a:pPr marL="623888" lvl="2" indent="-285750"/>
            <a:r>
              <a:rPr lang="en-US" dirty="0" smtClean="0"/>
              <a:t>Usual role of EM responder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12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7" descr="CBRN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985" y="2251270"/>
            <a:ext cx="4188436" cy="30241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Sample Strategy and Tactics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430"/>
            <a:ext cx="8382000" cy="576775"/>
          </a:xfrm>
          <a:noFill/>
          <a:ln cap="flat">
            <a:solidFill>
              <a:schemeClr val="tx1"/>
            </a:solidFill>
          </a:ln>
        </p:spPr>
        <p:txBody>
          <a:bodyPr anchor="ctr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100" u="sng" dirty="0" smtClean="0">
                <a:solidFill>
                  <a:schemeClr val="tx1"/>
                </a:solidFill>
              </a:rPr>
              <a:t>Objective</a:t>
            </a:r>
            <a:r>
              <a:rPr lang="en-US" sz="2100" dirty="0" smtClean="0">
                <a:solidFill>
                  <a:schemeClr val="tx1"/>
                </a:solidFill>
              </a:rPr>
              <a:t>:  </a:t>
            </a:r>
            <a:r>
              <a:rPr lang="en-US" sz="2100" dirty="0" err="1" smtClean="0">
                <a:solidFill>
                  <a:schemeClr val="tx1"/>
                </a:solidFill>
              </a:rPr>
              <a:t>Receed</a:t>
            </a:r>
            <a:r>
              <a:rPr lang="en-US" sz="2100" dirty="0" smtClean="0">
                <a:solidFill>
                  <a:schemeClr val="tx1"/>
                </a:solidFill>
              </a:rPr>
              <a:t> reservoir level to 35 feet by 0800 on 2/10.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4025" y="3516189"/>
            <a:ext cx="8378825" cy="1632584"/>
            <a:chOff x="286" y="2167"/>
            <a:chExt cx="5278" cy="857"/>
          </a:xfrm>
        </p:grpSpPr>
        <p:sp>
          <p:nvSpPr>
            <p:cNvPr id="19471" name="Text Box 5"/>
            <p:cNvSpPr txBox="1">
              <a:spLocks noChangeArrowheads="1"/>
            </p:cNvSpPr>
            <p:nvPr/>
          </p:nvSpPr>
          <p:spPr bwMode="auto">
            <a:xfrm>
              <a:off x="286" y="2352"/>
              <a:ext cx="527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b="1" u="sng" dirty="0">
                  <a:latin typeface="Arial" charset="0"/>
                </a:rPr>
                <a:t>Tactics</a:t>
              </a:r>
              <a:r>
                <a:rPr lang="en-US" b="1" dirty="0">
                  <a:latin typeface="Arial" charset="0"/>
                </a:rPr>
                <a:t>:  Use truck-mounted pumps working from the road into spillway, and portable pumps on the east side discharging into </a:t>
              </a:r>
              <a:r>
                <a:rPr lang="en-US" b="1" dirty="0" err="1">
                  <a:latin typeface="Arial" charset="0"/>
                </a:rPr>
                <a:t>Murkey</a:t>
              </a:r>
              <a:r>
                <a:rPr lang="en-US" b="1" dirty="0">
                  <a:latin typeface="Arial" charset="0"/>
                </a:rPr>
                <a:t> Creek.</a:t>
              </a:r>
            </a:p>
          </p:txBody>
        </p:sp>
        <p:cxnSp>
          <p:nvCxnSpPr>
            <p:cNvPr id="19472" name="AutoShape 6"/>
            <p:cNvCxnSpPr>
              <a:cxnSpLocks noChangeShapeType="1"/>
              <a:stCxn id="19467" idx="2"/>
              <a:endCxn id="19471" idx="0"/>
            </p:cNvCxnSpPr>
            <p:nvPr/>
          </p:nvCxnSpPr>
          <p:spPr bwMode="auto">
            <a:xfrm rot="5400000">
              <a:off x="3714" y="1378"/>
              <a:ext cx="185" cy="176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200" y="1818988"/>
            <a:ext cx="8394700" cy="1697936"/>
            <a:chOff x="288" y="1145"/>
            <a:chExt cx="5288" cy="919"/>
          </a:xfrm>
        </p:grpSpPr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288" y="1440"/>
              <a:ext cx="158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b="1" u="sng" dirty="0">
                  <a:latin typeface="Arial" charset="0"/>
                </a:rPr>
                <a:t>Strategy #1</a:t>
              </a:r>
              <a:r>
                <a:rPr lang="en-US" b="1" dirty="0">
                  <a:latin typeface="Arial" charset="0"/>
                </a:rPr>
                <a:t>:  Reduce/divert inflow. </a:t>
              </a:r>
            </a:p>
          </p:txBody>
        </p:sp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2042" y="1440"/>
              <a:ext cx="158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b="1" u="sng" dirty="0">
                  <a:latin typeface="Arial" charset="0"/>
                </a:rPr>
                <a:t>Strategy #2</a:t>
              </a:r>
              <a:r>
                <a:rPr lang="en-US" b="1" dirty="0">
                  <a:latin typeface="Arial" charset="0"/>
                </a:rPr>
                <a:t>:  Release water from spillways.</a:t>
              </a:r>
            </a:p>
          </p:txBody>
        </p:sp>
        <p:sp>
          <p:nvSpPr>
            <p:cNvPr id="19467" name="Text Box 10"/>
            <p:cNvSpPr txBox="1">
              <a:spLocks noChangeArrowheads="1"/>
            </p:cNvSpPr>
            <p:nvPr/>
          </p:nvSpPr>
          <p:spPr bwMode="auto">
            <a:xfrm>
              <a:off x="3800" y="1440"/>
              <a:ext cx="1776" cy="6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b="1" u="sng" dirty="0">
                  <a:solidFill>
                    <a:srgbClr val="FF0000"/>
                  </a:solidFill>
                  <a:latin typeface="Arial" charset="0"/>
                </a:rPr>
                <a:t>Selected Strategy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:  Pump water from reservoir.</a:t>
              </a:r>
            </a:p>
          </p:txBody>
        </p:sp>
        <p:cxnSp>
          <p:nvCxnSpPr>
            <p:cNvPr id="19468" name="AutoShape 11"/>
            <p:cNvCxnSpPr>
              <a:cxnSpLocks noChangeShapeType="1"/>
            </p:cNvCxnSpPr>
            <p:nvPr/>
          </p:nvCxnSpPr>
          <p:spPr bwMode="auto">
            <a:xfrm>
              <a:off x="2928" y="1145"/>
              <a:ext cx="3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69" name="AutoShape 12"/>
            <p:cNvCxnSpPr>
              <a:cxnSpLocks noChangeShapeType="1"/>
              <a:stCxn id="19459" idx="2"/>
              <a:endCxn id="19465" idx="0"/>
            </p:cNvCxnSpPr>
            <p:nvPr/>
          </p:nvCxnSpPr>
          <p:spPr bwMode="auto">
            <a:xfrm rot="5400000">
              <a:off x="1882" y="394"/>
              <a:ext cx="244" cy="184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470" name="AutoShape 13"/>
            <p:cNvCxnSpPr>
              <a:cxnSpLocks noChangeShapeType="1"/>
              <a:stCxn id="19459" idx="2"/>
              <a:endCxn id="19467" idx="0"/>
            </p:cNvCxnSpPr>
            <p:nvPr/>
          </p:nvCxnSpPr>
          <p:spPr bwMode="auto">
            <a:xfrm rot="16200000" flipH="1">
              <a:off x="3686" y="438"/>
              <a:ext cx="244" cy="176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47675" y="5149280"/>
            <a:ext cx="8391525" cy="1153049"/>
            <a:chOff x="282" y="3186"/>
            <a:chExt cx="5286" cy="510"/>
          </a:xfrm>
        </p:grpSpPr>
        <p:sp>
          <p:nvSpPr>
            <p:cNvPr id="19463" name="Text Box 15"/>
            <p:cNvSpPr txBox="1">
              <a:spLocks noChangeArrowheads="1"/>
            </p:cNvSpPr>
            <p:nvPr/>
          </p:nvSpPr>
          <p:spPr bwMode="auto">
            <a:xfrm>
              <a:off x="282" y="3279"/>
              <a:ext cx="5286" cy="4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b="1" u="sng" dirty="0">
                  <a:latin typeface="Arial" charset="0"/>
                </a:rPr>
                <a:t>Resources</a:t>
              </a:r>
              <a:r>
                <a:rPr lang="en-US" b="1" dirty="0">
                  <a:latin typeface="Arial" charset="0"/>
                </a:rPr>
                <a:t>:  5 crews with (3) 1,500-gpm truck-mounted pumps &amp; </a:t>
              </a:r>
              <a:br>
                <a:rPr lang="en-US" b="1" dirty="0">
                  <a:latin typeface="Arial" charset="0"/>
                </a:rPr>
              </a:br>
              <a:r>
                <a:rPr lang="en-US" b="1" dirty="0">
                  <a:latin typeface="Arial" charset="0"/>
                </a:rPr>
                <a:t>(2) 500-gpm portable pumps</a:t>
              </a:r>
            </a:p>
          </p:txBody>
        </p:sp>
        <p:cxnSp>
          <p:nvCxnSpPr>
            <p:cNvPr id="19464" name="AutoShape 16"/>
            <p:cNvCxnSpPr>
              <a:cxnSpLocks noChangeShapeType="1"/>
              <a:stCxn id="19471" idx="2"/>
              <a:endCxn id="19463" idx="0"/>
            </p:cNvCxnSpPr>
            <p:nvPr/>
          </p:nvCxnSpPr>
          <p:spPr bwMode="auto">
            <a:xfrm>
              <a:off x="2925" y="3186"/>
              <a:ext cx="0" cy="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13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and Back Up Team Briefings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00100" y="1380583"/>
            <a:ext cx="7920154" cy="179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Entry briefings should be accomplished</a:t>
            </a:r>
            <a:endParaRPr lang="en-US" sz="2400" kern="0" dirty="0" smtClean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All teams need to be on the same page for response and emergency procedures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Normally conducted during safety briefing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r>
              <a:rPr lang="en-US" sz="2400" kern="0" dirty="0" smtClean="0">
                <a:latin typeface="+mn-lt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http://www.firerescue.navajo.org/HazMat/Entry%20Team%20Brief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718" y="3325953"/>
            <a:ext cx="4033268" cy="3024047"/>
          </a:xfrm>
          <a:prstGeom prst="rect">
            <a:avLst/>
          </a:prstGeom>
          <a:noFill/>
        </p:spPr>
      </p:pic>
      <p:pic>
        <p:nvPicPr>
          <p:cNvPr id="16388" name="Picture 4" descr="http://www.jcema.org/Coalton%20Hazmat%2012%20Jan%202008%2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38" y="3321933"/>
            <a:ext cx="3977475" cy="3022881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14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Radio Communication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1626" y="1310244"/>
            <a:ext cx="44632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 in briefings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signs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kern="0" noProof="0" dirty="0" smtClean="0">
                <a:latin typeface="+mn-lt"/>
              </a:rPr>
              <a:t>Radio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discipline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 radio checks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</a:rPr>
              <a:t>Operating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channels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r>
              <a:rPr lang="en-US" sz="2400" kern="0" dirty="0" smtClean="0">
                <a:latin typeface="+mn-lt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6" name="Picture 8" descr="http://www.dicom.cz/public/files/3/produkty/r150m/r150_te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014" y="4219883"/>
            <a:ext cx="2787805" cy="2090854"/>
          </a:xfrm>
          <a:prstGeom prst="rect">
            <a:avLst/>
          </a:prstGeom>
          <a:noFill/>
        </p:spPr>
      </p:pic>
      <p:pic>
        <p:nvPicPr>
          <p:cNvPr id="3" name="Picture 4" descr="https://encrypted-tbn1.google.com/images?q=tbn:ANd9GcQhwwVicG-2FRceaIw3TLr6hUhDVLJytN6_u1APku0Y0GgY3Zf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370" y="1362313"/>
            <a:ext cx="857402" cy="2680225"/>
          </a:xfrm>
          <a:prstGeom prst="rect">
            <a:avLst/>
          </a:prstGeom>
          <a:noFill/>
        </p:spPr>
      </p:pic>
      <p:pic>
        <p:nvPicPr>
          <p:cNvPr id="12294" name="Picture 6" descr="http://www.btw.com.au/images/motorola/xts5000/motorola-xts50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33550" t="25072" r="33149"/>
          <a:stretch>
            <a:fillRect/>
          </a:stretch>
        </p:blipFill>
        <p:spPr bwMode="auto">
          <a:xfrm rot="1453840">
            <a:off x="7060065" y="1508955"/>
            <a:ext cx="776626" cy="2629875"/>
          </a:xfrm>
          <a:prstGeom prst="rect">
            <a:avLst/>
          </a:prstGeom>
          <a:noFill/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Hand/Verbal Emergency Signals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635000" y="1397000"/>
            <a:ext cx="7454900" cy="25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77995" y="1295400"/>
            <a:ext cx="4440973" cy="505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Talking to each other  doesn’t always work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radios to communicate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hand signals to communicate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all teams understand hand signals</a:t>
            </a:r>
          </a:p>
          <a:p>
            <a:pPr marL="285750" lvl="0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400" dirty="0" smtClean="0"/>
              <a:t>Withdrawal signal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dirty="0" smtClean="0"/>
              <a:t>Verbal, hand, or other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dirty="0" smtClean="0"/>
              <a:t>Used when the need for an emergency evacuation arises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r>
              <a:rPr lang="en-US" sz="2400" kern="0" dirty="0" smtClean="0">
                <a:latin typeface="+mn-lt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 descr="http://www.triciacohn.com/triciacohn%20images/charad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650" y="1311290"/>
            <a:ext cx="3625850" cy="257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://www.cartoonstock.com/newscartoons/cartoonists/dcr/lowres/dcrn496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699" y="3949699"/>
            <a:ext cx="3609975" cy="2422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16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2" y="1353816"/>
            <a:ext cx="5445953" cy="4324350"/>
          </a:xfrm>
        </p:spPr>
        <p:txBody>
          <a:bodyPr/>
          <a:lstStyle/>
          <a:p>
            <a:r>
              <a:rPr lang="en-US" dirty="0" smtClean="0"/>
              <a:t>Composed of standard forms and supporting documents</a:t>
            </a:r>
          </a:p>
          <a:p>
            <a:pPr lvl="1"/>
            <a:r>
              <a:rPr lang="en-US" dirty="0" smtClean="0"/>
              <a:t>IAP cover sheet</a:t>
            </a:r>
          </a:p>
          <a:p>
            <a:pPr lvl="1"/>
            <a:r>
              <a:rPr lang="en-US" dirty="0" smtClean="0"/>
              <a:t>ICS 202, Incident objectives</a:t>
            </a:r>
          </a:p>
          <a:p>
            <a:pPr lvl="1"/>
            <a:r>
              <a:rPr lang="en-US" dirty="0" smtClean="0"/>
              <a:t>ICS 203, Organization assignment list </a:t>
            </a:r>
          </a:p>
          <a:p>
            <a:pPr lvl="1"/>
            <a:r>
              <a:rPr lang="en-US" dirty="0" smtClean="0"/>
              <a:t>ICS 205, Incident communications plan</a:t>
            </a:r>
          </a:p>
          <a:p>
            <a:pPr lvl="1"/>
            <a:r>
              <a:rPr lang="en-US" dirty="0" smtClean="0"/>
              <a:t>ICS 206, Incident medical plan</a:t>
            </a:r>
          </a:p>
          <a:p>
            <a:pPr lvl="1"/>
            <a:r>
              <a:rPr lang="en-US" dirty="0" smtClean="0"/>
              <a:t>Safety messages, maps, forecasts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17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861" y="1280160"/>
            <a:ext cx="2081712" cy="245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013" y="3760103"/>
            <a:ext cx="2126348" cy="25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 All Forms Used?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498"/>
            <a:ext cx="5045075" cy="486774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/>
              <a:t>Incident Commander determines which ICS forms and attachments are included in IAP.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/>
              <a:t>For less complex incidents,  Incident Commander may only require:</a:t>
            </a:r>
          </a:p>
          <a:p>
            <a:pPr marL="0" indent="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/>
              <a:t> Incident Objectives (ICS 202)</a:t>
            </a:r>
          </a:p>
          <a:p>
            <a:pPr marL="0" indent="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/>
              <a:t> Organization Assignment List (ICS 203)</a:t>
            </a:r>
          </a:p>
          <a:p>
            <a:pPr marL="0" indent="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/>
              <a:t> Division Assignment List (ICS 204)</a:t>
            </a:r>
          </a:p>
          <a:p>
            <a:pPr marL="0" indent="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/>
              <a:t> A Safety Message, and a map of incident area.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239000" y="2743200"/>
            <a:ext cx="190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800" b="1" dirty="0">
                <a:latin typeface="Arial" charset="0"/>
              </a:rPr>
              <a:t>Organization Assignment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</a:rPr>
              <a:t>List</a:t>
            </a:r>
          </a:p>
        </p:txBody>
      </p:sp>
      <p:sp>
        <p:nvSpPr>
          <p:cNvPr id="34821" name="Documents"/>
          <p:cNvSpPr>
            <a:spLocks noEditPoints="1" noChangeArrowheads="1"/>
          </p:cNvSpPr>
          <p:nvPr/>
        </p:nvSpPr>
        <p:spPr bwMode="auto">
          <a:xfrm>
            <a:off x="7543800" y="1336430"/>
            <a:ext cx="1352550" cy="1406769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600" b="1" dirty="0">
                <a:solidFill>
                  <a:srgbClr val="18314A"/>
                </a:solidFill>
                <a:latin typeface="Arial" charset="0"/>
              </a:rPr>
              <a:t>ICS 203</a:t>
            </a: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5181600" y="5181600"/>
            <a:ext cx="27432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800" b="1" dirty="0">
                <a:latin typeface="Arial" charset="0"/>
              </a:rPr>
              <a:t>Division/Group Assignment 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</a:rPr>
              <a:t>List</a:t>
            </a:r>
          </a:p>
        </p:txBody>
      </p:sp>
      <p:sp>
        <p:nvSpPr>
          <p:cNvPr id="34823" name="Documents"/>
          <p:cNvSpPr>
            <a:spLocks noEditPoints="1" noChangeArrowheads="1"/>
          </p:cNvSpPr>
          <p:nvPr/>
        </p:nvSpPr>
        <p:spPr bwMode="auto">
          <a:xfrm>
            <a:off x="5876925" y="3505200"/>
            <a:ext cx="1352550" cy="15240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600" b="1" dirty="0">
                <a:solidFill>
                  <a:srgbClr val="18314A"/>
                </a:solidFill>
                <a:latin typeface="Arial" charset="0"/>
              </a:rPr>
              <a:t>ICS 204</a:t>
            </a:r>
          </a:p>
        </p:txBody>
      </p:sp>
      <p:sp>
        <p:nvSpPr>
          <p:cNvPr id="34824" name="Text Box 23"/>
          <p:cNvSpPr txBox="1">
            <a:spLocks noChangeArrowheads="1"/>
          </p:cNvSpPr>
          <p:nvPr/>
        </p:nvSpPr>
        <p:spPr bwMode="auto">
          <a:xfrm>
            <a:off x="5867400" y="2743200"/>
            <a:ext cx="1371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800" b="1" dirty="0">
                <a:latin typeface="Arial" charset="0"/>
              </a:rPr>
              <a:t>Incident 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</a:rPr>
              <a:t>Objectives</a:t>
            </a:r>
            <a:endParaRPr lang="en-US" sz="1800" dirty="0">
              <a:latin typeface="Arial" charset="0"/>
            </a:endParaRPr>
          </a:p>
        </p:txBody>
      </p:sp>
      <p:sp>
        <p:nvSpPr>
          <p:cNvPr id="34825" name="Documents"/>
          <p:cNvSpPr>
            <a:spLocks noEditPoints="1" noChangeArrowheads="1"/>
          </p:cNvSpPr>
          <p:nvPr/>
        </p:nvSpPr>
        <p:spPr bwMode="auto">
          <a:xfrm>
            <a:off x="5876925" y="1308295"/>
            <a:ext cx="1352550" cy="1406769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600" b="1" dirty="0">
                <a:solidFill>
                  <a:srgbClr val="18314A"/>
                </a:solidFill>
                <a:latin typeface="Arial" charset="0"/>
              </a:rPr>
              <a:t>ICS 202</a:t>
            </a:r>
          </a:p>
        </p:txBody>
      </p:sp>
      <p:sp>
        <p:nvSpPr>
          <p:cNvPr id="34826" name="Documents"/>
          <p:cNvSpPr>
            <a:spLocks noEditPoints="1" noChangeArrowheads="1"/>
          </p:cNvSpPr>
          <p:nvPr/>
        </p:nvSpPr>
        <p:spPr bwMode="auto">
          <a:xfrm>
            <a:off x="7502525" y="3521075"/>
            <a:ext cx="1395413" cy="15240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>
                <a:solidFill>
                  <a:srgbClr val="18314A"/>
                </a:solidFill>
                <a:latin typeface="Arial" charset="0"/>
              </a:rPr>
              <a:t>Safety Messages</a:t>
            </a:r>
          </a:p>
          <a:p>
            <a:r>
              <a:rPr lang="en-US" sz="1200" b="1" dirty="0">
                <a:solidFill>
                  <a:srgbClr val="18314A"/>
                </a:solidFill>
                <a:latin typeface="Arial" charset="0"/>
              </a:rPr>
              <a:t>&amp;         Map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18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202</a:t>
            </a:r>
            <a:endParaRPr lang="en-US" dirty="0"/>
          </a:p>
        </p:txBody>
      </p:sp>
      <p:pic>
        <p:nvPicPr>
          <p:cNvPr id="6" name="Content Placeholder 5" descr="Picture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895" y="1266092"/>
            <a:ext cx="8370277" cy="50362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19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dirty="0" smtClean="0"/>
              <a:t>References</a:t>
            </a:r>
          </a:p>
          <a:p>
            <a:pPr lvl="0">
              <a:defRPr/>
            </a:pPr>
            <a:r>
              <a:rPr lang="en-US" sz="2000" dirty="0" smtClean="0"/>
              <a:t>Control zones</a:t>
            </a:r>
          </a:p>
          <a:p>
            <a:pPr lvl="0">
              <a:defRPr/>
            </a:pPr>
            <a:r>
              <a:rPr lang="en-US" sz="2000" dirty="0" smtClean="0"/>
              <a:t>Escape routes</a:t>
            </a:r>
          </a:p>
          <a:p>
            <a:pPr lvl="0">
              <a:defRPr/>
            </a:pPr>
            <a:r>
              <a:rPr lang="en-US" sz="2000" dirty="0" smtClean="0"/>
              <a:t>Safe locations</a:t>
            </a:r>
          </a:p>
          <a:p>
            <a:pPr lvl="0">
              <a:defRPr/>
            </a:pPr>
            <a:r>
              <a:rPr lang="en-US" sz="2000" dirty="0" smtClean="0"/>
              <a:t>Safety officer</a:t>
            </a:r>
          </a:p>
          <a:p>
            <a:pPr lvl="0">
              <a:defRPr/>
            </a:pPr>
            <a:r>
              <a:rPr lang="en-US" sz="2000" dirty="0" smtClean="0"/>
              <a:t>Safety</a:t>
            </a:r>
          </a:p>
          <a:p>
            <a:pPr lvl="0">
              <a:defRPr/>
            </a:pPr>
            <a:r>
              <a:rPr lang="en-US" sz="2000" dirty="0" smtClean="0"/>
              <a:t>Safety briefing</a:t>
            </a:r>
          </a:p>
          <a:p>
            <a:pPr lvl="0">
              <a:defRPr/>
            </a:pPr>
            <a:r>
              <a:rPr lang="en-US" sz="2000" dirty="0" smtClean="0"/>
              <a:t>PPE safety</a:t>
            </a:r>
          </a:p>
          <a:p>
            <a:pPr lvl="0">
              <a:defRPr/>
            </a:pPr>
            <a:r>
              <a:rPr lang="en-US" sz="2000" dirty="0" smtClean="0"/>
              <a:t>Incident Action Planning &amp; Responder Role</a:t>
            </a:r>
          </a:p>
          <a:p>
            <a:pPr lvl="0">
              <a:defRPr/>
            </a:pPr>
            <a:r>
              <a:rPr lang="en-US" sz="2000" dirty="0" smtClean="0"/>
              <a:t>Entry and back-up team briefings</a:t>
            </a:r>
          </a:p>
          <a:p>
            <a:pPr lvl="0">
              <a:defRPr/>
            </a:pPr>
            <a:r>
              <a:rPr lang="en-US" sz="2000" dirty="0" smtClean="0"/>
              <a:t>Radio communication</a:t>
            </a:r>
          </a:p>
          <a:p>
            <a:pPr lvl="0">
              <a:defRPr/>
            </a:pPr>
            <a:r>
              <a:rPr lang="en-US" sz="2000" dirty="0" smtClean="0"/>
              <a:t>Hand and verbal emergency signals</a:t>
            </a:r>
          </a:p>
          <a:p>
            <a:pPr lvl="0">
              <a:defRPr/>
            </a:pPr>
            <a:r>
              <a:rPr lang="en-US" sz="2000" dirty="0" smtClean="0"/>
              <a:t>Incident Action Plan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20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Content Placeholder 9" descr="Pictur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895" y="1308295"/>
            <a:ext cx="8426547" cy="503623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21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Content Placeholder 9" descr="Pictur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828" y="1350498"/>
            <a:ext cx="8412480" cy="503623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22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Content Placeholder 7" descr="Pictur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" y="1406769"/>
            <a:ext cx="8426548" cy="4979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204</a:t>
            </a:r>
            <a:endParaRPr lang="en-US" dirty="0"/>
          </a:p>
        </p:txBody>
      </p:sp>
      <p:pic>
        <p:nvPicPr>
          <p:cNvPr id="6" name="Content Placeholder 5" descr="Pictur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963" y="1392702"/>
            <a:ext cx="8440615" cy="49940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23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204</a:t>
            </a:r>
            <a:endParaRPr lang="en-US" dirty="0"/>
          </a:p>
        </p:txBody>
      </p:sp>
      <p:pic>
        <p:nvPicPr>
          <p:cNvPr id="6" name="Content Placeholder 5" descr="Picture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" y="1392703"/>
            <a:ext cx="8412480" cy="4979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24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204</a:t>
            </a:r>
            <a:endParaRPr lang="en-US" dirty="0"/>
          </a:p>
        </p:txBody>
      </p:sp>
      <p:pic>
        <p:nvPicPr>
          <p:cNvPr id="6" name="Content Placeholder 5" descr="Picture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031" y="1364567"/>
            <a:ext cx="8314005" cy="49940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25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205</a:t>
            </a:r>
            <a:endParaRPr lang="en-US" dirty="0"/>
          </a:p>
        </p:txBody>
      </p:sp>
      <p:pic>
        <p:nvPicPr>
          <p:cNvPr id="6" name="Content Placeholder 5" descr="Picture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098" y="1364566"/>
            <a:ext cx="8370277" cy="50221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26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Form 206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27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Content Placeholder 9" descr="Picture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12" y="1336431"/>
            <a:ext cx="8609428" cy="50080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cap="all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80583"/>
            <a:ext cx="8131175" cy="4324350"/>
          </a:xfrm>
        </p:spPr>
        <p:txBody>
          <a:bodyPr/>
          <a:lstStyle/>
          <a:p>
            <a:pPr lvl="0">
              <a:defRPr/>
            </a:pPr>
            <a:r>
              <a:rPr lang="en-US" sz="2000" dirty="0" smtClean="0"/>
              <a:t>References</a:t>
            </a:r>
          </a:p>
          <a:p>
            <a:pPr lvl="0">
              <a:defRPr/>
            </a:pPr>
            <a:r>
              <a:rPr lang="en-US" sz="2000" dirty="0" smtClean="0"/>
              <a:t>Control zones</a:t>
            </a:r>
          </a:p>
          <a:p>
            <a:pPr lvl="0">
              <a:defRPr/>
            </a:pPr>
            <a:r>
              <a:rPr lang="en-US" sz="2000" dirty="0" smtClean="0"/>
              <a:t>Escape routes</a:t>
            </a:r>
          </a:p>
          <a:p>
            <a:pPr lvl="0">
              <a:defRPr/>
            </a:pPr>
            <a:r>
              <a:rPr lang="en-US" sz="2000" dirty="0" smtClean="0"/>
              <a:t>Safe locations</a:t>
            </a:r>
          </a:p>
          <a:p>
            <a:pPr lvl="0">
              <a:defRPr/>
            </a:pPr>
            <a:r>
              <a:rPr lang="en-US" sz="2000" dirty="0" smtClean="0"/>
              <a:t>Safety officer</a:t>
            </a:r>
          </a:p>
          <a:p>
            <a:pPr lvl="0">
              <a:defRPr/>
            </a:pPr>
            <a:r>
              <a:rPr lang="en-US" sz="2000" dirty="0" smtClean="0"/>
              <a:t>Safety</a:t>
            </a:r>
          </a:p>
          <a:p>
            <a:pPr lvl="0">
              <a:defRPr/>
            </a:pPr>
            <a:r>
              <a:rPr lang="en-US" sz="2000" dirty="0" smtClean="0"/>
              <a:t>Safety briefing</a:t>
            </a:r>
          </a:p>
          <a:p>
            <a:pPr lvl="0">
              <a:defRPr/>
            </a:pPr>
            <a:r>
              <a:rPr lang="en-US" sz="2000" dirty="0" smtClean="0"/>
              <a:t>PPE safety</a:t>
            </a:r>
          </a:p>
          <a:p>
            <a:pPr lvl="0">
              <a:defRPr/>
            </a:pPr>
            <a:r>
              <a:rPr lang="en-US" sz="2000" dirty="0" smtClean="0"/>
              <a:t>Incident Action Planning &amp; Responder Role</a:t>
            </a:r>
          </a:p>
          <a:p>
            <a:pPr lvl="0">
              <a:defRPr/>
            </a:pPr>
            <a:r>
              <a:rPr lang="en-US" sz="2000" dirty="0" smtClean="0"/>
              <a:t>Entry and back-up team briefings</a:t>
            </a:r>
          </a:p>
          <a:p>
            <a:pPr lvl="0">
              <a:defRPr/>
            </a:pPr>
            <a:r>
              <a:rPr lang="en-US" sz="2000" dirty="0" smtClean="0"/>
              <a:t>Radio communication</a:t>
            </a:r>
          </a:p>
          <a:p>
            <a:pPr lvl="0">
              <a:defRPr/>
            </a:pPr>
            <a:r>
              <a:rPr lang="en-US" sz="2000" dirty="0" smtClean="0"/>
              <a:t>Hand and verbal emergency signals</a:t>
            </a:r>
          </a:p>
          <a:p>
            <a:pPr lvl="0">
              <a:defRPr/>
            </a:pPr>
            <a:r>
              <a:rPr lang="en-US" sz="2000" smtClean="0"/>
              <a:t>Incident Action Plan</a:t>
            </a:r>
            <a:endParaRPr lang="en-US" sz="200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28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AFI 10-2501</a:t>
            </a:r>
          </a:p>
          <a:p>
            <a:r>
              <a:rPr lang="en-US" dirty="0" smtClean="0"/>
              <a:t>AFMAN 10-2502</a:t>
            </a:r>
          </a:p>
          <a:p>
            <a:r>
              <a:rPr lang="en-US" dirty="0" smtClean="0"/>
              <a:t>AFMAN 10-2503</a:t>
            </a:r>
          </a:p>
          <a:p>
            <a:r>
              <a:rPr lang="en-US" dirty="0" smtClean="0"/>
              <a:t>AFMAN 10-2507</a:t>
            </a:r>
          </a:p>
          <a:p>
            <a:r>
              <a:rPr lang="en-US" dirty="0" smtClean="0"/>
              <a:t>AFTTP(I) 3-2.44</a:t>
            </a:r>
            <a:endParaRPr lang="en-US" i="1" dirty="0" smtClean="0"/>
          </a:p>
          <a:p>
            <a:r>
              <a:rPr lang="en-US" dirty="0" smtClean="0"/>
              <a:t>FEMA ICS-100, 200, 300, 700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www.pullman-wa.gov/content/WYSIWYG/Fire/hazmat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1266051"/>
            <a:ext cx="3732252" cy="2366149"/>
          </a:xfrm>
          <a:prstGeom prst="rect">
            <a:avLst/>
          </a:prstGeom>
          <a:noFill/>
        </p:spPr>
      </p:pic>
      <p:sp>
        <p:nvSpPr>
          <p:cNvPr id="614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cap="all" dirty="0" smtClean="0"/>
              <a:t>C</a:t>
            </a:r>
            <a:r>
              <a:rPr lang="en-US" dirty="0" smtClean="0"/>
              <a:t>ontrol Zones</a:t>
            </a:r>
            <a:endParaRPr lang="en-US" cap="all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8656" y="1304383"/>
            <a:ext cx="426757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latin typeface="+mn-lt"/>
              </a:rPr>
              <a:t>Site control</a:t>
            </a: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Defines contours of the zones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noProof="0" dirty="0" smtClean="0">
                <a:latin typeface="+mn-lt"/>
              </a:rPr>
              <a:t>Hot zone-exclusion zone where contamination is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en-US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Warm zone-Contamination Reduction Corridor (CCR) where decon occurs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noProof="0" dirty="0" smtClean="0">
                <a:latin typeface="+mn-lt"/>
              </a:rPr>
              <a:t>Cold zone-uncontaminated area</a:t>
            </a: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 into travel time and possible PPE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2" name="Picture 8" descr="http://www.marioncountyfl.org/firerescue/images/HM_C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0786" y="4163819"/>
            <a:ext cx="1438275" cy="1476375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3683000" y="3708400"/>
          <a:ext cx="4038600" cy="2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4711700" y="5181600"/>
            <a:ext cx="660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483100" y="4775200"/>
            <a:ext cx="1054100" cy="12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 flipV="1">
            <a:off x="2794000" y="5194300"/>
            <a:ext cx="1930400" cy="685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 flipV="1">
            <a:off x="2387600" y="4775200"/>
            <a:ext cx="2095500" cy="482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46100" y="4965700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Containment Control line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3500" y="5689600"/>
            <a:ext cx="20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Hot line</a:t>
            </a:r>
            <a:endParaRPr lang="en-US" sz="160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4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Routes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00100" y="1380583"/>
            <a:ext cx="44632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primary and </a:t>
            </a:r>
            <a:r>
              <a:rPr lang="en-US" sz="2000" kern="0" dirty="0" smtClean="0">
                <a:latin typeface="+mn-lt"/>
              </a:rPr>
              <a:t>alternate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routes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+mn-lt"/>
              </a:rPr>
              <a:t>Located upwind from incident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+mn-lt"/>
              </a:rPr>
              <a:t>Used to enter and exit scene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+mn-lt"/>
              </a:rPr>
              <a:t>Include facility escape routes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</a:t>
            </a:r>
            <a:r>
              <a:rPr lang="en-US" sz="2000" kern="0" dirty="0" smtClean="0">
                <a:latin typeface="+mn-lt"/>
              </a:rPr>
              <a:t>when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incident degrades and there is an immediate danger to life and health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Helps rescue to find entry team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r>
              <a:rPr lang="en-US" sz="2000" kern="0" dirty="0" smtClean="0">
                <a:latin typeface="+mn-lt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http://www.centralmediaserver.com/woai/safe-route-01-lockhill-and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774" y="1457803"/>
            <a:ext cx="3724505" cy="2793379"/>
          </a:xfrm>
          <a:prstGeom prst="rect">
            <a:avLst/>
          </a:prstGeom>
          <a:noFill/>
        </p:spPr>
      </p:pic>
      <p:pic>
        <p:nvPicPr>
          <p:cNvPr id="21506" name="Picture 2" descr="http://www.d-trs.com/content/education/image/e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418690"/>
            <a:ext cx="3108960" cy="1815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5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Locations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00100" y="1380583"/>
            <a:ext cx="44632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Correlates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escape routes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Ou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tside of known hazard area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sure personnel are aware of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evacuation safe locations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r>
              <a:rPr lang="en-US" sz="2400" kern="0" dirty="0" smtClean="0">
                <a:latin typeface="+mn-lt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12041" y="2069145"/>
            <a:ext cx="3952559" cy="3639863"/>
            <a:chOff x="4912041" y="1618969"/>
            <a:chExt cx="3952559" cy="363986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8987" r="2587" b="46447"/>
            <a:stretch>
              <a:fillRect/>
            </a:stretch>
          </p:blipFill>
          <p:spPr bwMode="auto">
            <a:xfrm>
              <a:off x="5241223" y="2595125"/>
              <a:ext cx="3255077" cy="17228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Multiply 6"/>
            <p:cNvSpPr/>
            <p:nvPr/>
          </p:nvSpPr>
          <p:spPr bwMode="auto">
            <a:xfrm>
              <a:off x="7302500" y="4914900"/>
              <a:ext cx="304800" cy="330200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Multiply 7"/>
            <p:cNvSpPr/>
            <p:nvPr/>
          </p:nvSpPr>
          <p:spPr bwMode="auto">
            <a:xfrm>
              <a:off x="5765800" y="1765300"/>
              <a:ext cx="304800" cy="330200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5435600" y="3314700"/>
              <a:ext cx="43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400800" y="36576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7239000" y="3987800"/>
              <a:ext cx="43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930900" y="1739900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Primary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20000" y="4889500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Alternate</a:t>
              </a:r>
              <a:endParaRPr lang="en-US" dirty="0"/>
            </a:p>
          </p:txBody>
        </p:sp>
        <p:sp>
          <p:nvSpPr>
            <p:cNvPr id="31" name="Curved Right Arrow 30"/>
            <p:cNvSpPr/>
            <p:nvPr/>
          </p:nvSpPr>
          <p:spPr bwMode="auto">
            <a:xfrm rot="12379893" flipH="1">
              <a:off x="4912041" y="1618969"/>
              <a:ext cx="545423" cy="1625600"/>
            </a:xfrm>
            <a:prstGeom prst="curvedRightArrow">
              <a:avLst>
                <a:gd name="adj1" fmla="val 25000"/>
                <a:gd name="adj2" fmla="val 48753"/>
                <a:gd name="adj3" fmla="val 2500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 rot="2511362">
              <a:off x="6428255" y="4635964"/>
              <a:ext cx="774700" cy="24759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6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truck-accident-lawyer-blog.com/uploads/image/RockHaulingTruckAccident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154" y="1385307"/>
            <a:ext cx="3389970" cy="2562817"/>
          </a:xfrm>
          <a:prstGeom prst="rect">
            <a:avLst/>
          </a:prstGeom>
          <a:noFill/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Officer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8051800" y="5854700"/>
            <a:ext cx="927100" cy="25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83501" y="1536700"/>
            <a:ext cx="4152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/>
              <a:t>Roles include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/>
              <a:t>Safe operations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/>
              <a:t>Safety briefing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/>
              <a:t>Major player in entry </a:t>
            </a:r>
            <a:r>
              <a:rPr lang="en-US" sz="2400" dirty="0"/>
              <a:t>planning </a:t>
            </a:r>
            <a:r>
              <a:rPr lang="en-US" sz="2400" dirty="0" smtClean="0"/>
              <a:t>process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/>
              <a:t>Identify possible hazards</a:t>
            </a:r>
            <a:endParaRPr lang="en-US" sz="24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8" name="Picture 8" descr="http://janeheller.mlblogs.com/slip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4539" y="4129799"/>
            <a:ext cx="1616927" cy="2013966"/>
          </a:xfrm>
          <a:prstGeom prst="rect">
            <a:avLst/>
          </a:prstGeom>
          <a:noFill/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7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Safety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8274" y="1317916"/>
            <a:ext cx="4463275" cy="50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Everybody's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responsibility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every response,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there are safety and health hazards</a:t>
            </a:r>
          </a:p>
          <a:p>
            <a:pPr marL="285750" lvl="0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400" kern="0" dirty="0" smtClean="0"/>
              <a:t>Always appoint safety officer</a:t>
            </a:r>
          </a:p>
          <a:p>
            <a:pPr marL="285750" indent="-285750" algn="l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FF0000"/>
                </a:solidFill>
              </a:rPr>
              <a:t>Anyone</a:t>
            </a:r>
            <a:r>
              <a:rPr lang="en-US" sz="2400" kern="0" dirty="0" smtClean="0"/>
              <a:t> can stop a response at </a:t>
            </a:r>
            <a:r>
              <a:rPr lang="en-US" sz="2400" kern="0" dirty="0" smtClean="0">
                <a:solidFill>
                  <a:srgbClr val="FF0000"/>
                </a:solidFill>
              </a:rPr>
              <a:t>anytime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r>
              <a:rPr lang="en-US" sz="2000" kern="0" dirty="0" smtClean="0">
                <a:latin typeface="+mn-lt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0" name="Picture 6" descr="http://www.losangelesemploymentlawyerblog.com/unsafe%20condi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267" y="4136305"/>
            <a:ext cx="2832443" cy="2181384"/>
          </a:xfrm>
          <a:prstGeom prst="rect">
            <a:avLst/>
          </a:prstGeom>
          <a:noFill/>
        </p:spPr>
      </p:pic>
      <p:pic>
        <p:nvPicPr>
          <p:cNvPr id="11272" name="Picture 8" descr="http://www.theimgspot.com/imsect/imgs/Just-Plain-Stupid/Stupid-people-should-not-have-child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861" y="1522838"/>
            <a:ext cx="3723970" cy="2467130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</p:spPr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708" y="1358900"/>
            <a:ext cx="3878775" cy="5027832"/>
          </a:xfrm>
        </p:spPr>
        <p:txBody>
          <a:bodyPr/>
          <a:lstStyle/>
          <a:p>
            <a:r>
              <a:rPr lang="en-US" sz="2000" dirty="0" smtClean="0"/>
              <a:t>No Specific format</a:t>
            </a:r>
          </a:p>
          <a:p>
            <a:r>
              <a:rPr lang="en-US" sz="2000" dirty="0" smtClean="0"/>
              <a:t>Includes but not limited to:</a:t>
            </a:r>
          </a:p>
          <a:p>
            <a:pPr lvl="1"/>
            <a:r>
              <a:rPr lang="en-US" sz="2000" dirty="0" smtClean="0"/>
              <a:t>Turn back times</a:t>
            </a:r>
          </a:p>
          <a:p>
            <a:pPr lvl="1"/>
            <a:r>
              <a:rPr lang="en-US" sz="2000" dirty="0" smtClean="0"/>
              <a:t>Possible Hazards</a:t>
            </a:r>
          </a:p>
          <a:p>
            <a:pPr lvl="2"/>
            <a:r>
              <a:rPr lang="en-US" sz="1600" dirty="0" smtClean="0"/>
              <a:t>Tripping</a:t>
            </a:r>
          </a:p>
          <a:p>
            <a:pPr lvl="2"/>
            <a:r>
              <a:rPr lang="en-US" sz="1600" dirty="0" smtClean="0"/>
              <a:t>Confined space</a:t>
            </a:r>
          </a:p>
          <a:p>
            <a:pPr lvl="1"/>
            <a:r>
              <a:rPr lang="en-US" sz="2000" dirty="0" smtClean="0"/>
              <a:t>Turn back limits</a:t>
            </a:r>
          </a:p>
          <a:p>
            <a:pPr lvl="2"/>
            <a:r>
              <a:rPr lang="en-US" sz="1600" dirty="0" smtClean="0"/>
              <a:t>Ph level</a:t>
            </a:r>
          </a:p>
          <a:p>
            <a:pPr lvl="2"/>
            <a:r>
              <a:rPr lang="en-US" sz="1600" dirty="0" smtClean="0"/>
              <a:t>LEL </a:t>
            </a:r>
          </a:p>
          <a:p>
            <a:pPr lvl="2"/>
            <a:r>
              <a:rPr lang="en-US" sz="1600" dirty="0" smtClean="0"/>
              <a:t>Radiation limits </a:t>
            </a:r>
          </a:p>
          <a:p>
            <a:pPr lvl="2"/>
            <a:r>
              <a:rPr lang="en-US" sz="1600" dirty="0" smtClean="0"/>
              <a:t>Oxygen levels</a:t>
            </a:r>
          </a:p>
          <a:p>
            <a:pPr lvl="2"/>
            <a:r>
              <a:rPr lang="en-US" sz="1600" dirty="0" smtClean="0"/>
              <a:t>Each piece of equipment</a:t>
            </a:r>
          </a:p>
          <a:p>
            <a:pPr lvl="1"/>
            <a:r>
              <a:rPr lang="en-US" sz="2000" dirty="0" smtClean="0"/>
              <a:t>Escape routes</a:t>
            </a:r>
          </a:p>
          <a:p>
            <a:pPr lvl="1"/>
            <a:r>
              <a:rPr lang="en-US" sz="2000" dirty="0" smtClean="0"/>
              <a:t>Safety locations</a:t>
            </a:r>
          </a:p>
          <a:p>
            <a:pPr lvl="1"/>
            <a:r>
              <a:rPr lang="en-US" sz="2000" dirty="0" smtClean="0"/>
              <a:t>Hand Signals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1BDF8-54D8-4C21-9407-28EC85B74442}" type="datetime1">
              <a:rPr lang="en-US" smtClean="0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C0E2E-BAF4-47EE-B204-09D12CE1828E}" type="slidenum">
              <a:rPr lang="en-US" smtClean="0"/>
              <a:pPr>
                <a:defRPr/>
              </a:pPr>
              <a:t>9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randwick.ses.nsw.gov.au/albums/album50/DSC0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980" y="2171179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AFformat">
  <a:themeElements>
    <a:clrScheme name="CSAF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AFform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AF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F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F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3EFCA5C4AC142844ACB12D4D215A3" ma:contentTypeVersion="0" ma:contentTypeDescription="Create a new document." ma:contentTypeScope="" ma:versionID="4704a77e20ed5e55377f4a9a7a9062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3A49DB-BF4B-4CF3-BF82-139505A2E9E8}"/>
</file>

<file path=customXml/itemProps2.xml><?xml version="1.0" encoding="utf-8"?>
<ds:datastoreItem xmlns:ds="http://schemas.openxmlformats.org/officeDocument/2006/customXml" ds:itemID="{040AD312-9CCD-4C3D-830D-3733C5BBB745}"/>
</file>

<file path=customXml/itemProps3.xml><?xml version="1.0" encoding="utf-8"?>
<ds:datastoreItem xmlns:ds="http://schemas.openxmlformats.org/officeDocument/2006/customXml" ds:itemID="{5FDD631B-C87B-4C5C-A104-056E65FBCF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24322</TotalTime>
  <Words>762</Words>
  <Application>Microsoft Office PowerPoint</Application>
  <PresentationFormat>On-screen Show (4:3)</PresentationFormat>
  <Paragraphs>251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CSAFformat</vt:lpstr>
      <vt:lpstr>Planning Considerations</vt:lpstr>
      <vt:lpstr>Overview</vt:lpstr>
      <vt:lpstr>References</vt:lpstr>
      <vt:lpstr>Control Zones</vt:lpstr>
      <vt:lpstr>Escape Routes</vt:lpstr>
      <vt:lpstr>Safe Locations</vt:lpstr>
      <vt:lpstr>Safety Officer</vt:lpstr>
      <vt:lpstr>Safety</vt:lpstr>
      <vt:lpstr>Safety Briefing</vt:lpstr>
      <vt:lpstr>PPE Safety</vt:lpstr>
      <vt:lpstr>Incident Action Planning </vt:lpstr>
      <vt:lpstr>Responder Role</vt:lpstr>
      <vt:lpstr>Sample Strategy and Tactics</vt:lpstr>
      <vt:lpstr>Entry and Back Up Team Briefings</vt:lpstr>
      <vt:lpstr>Radio Communication</vt:lpstr>
      <vt:lpstr>Hand/Verbal Emergency Signals</vt:lpstr>
      <vt:lpstr>Incident Action Plan</vt:lpstr>
      <vt:lpstr>Are All Forms Used?</vt:lpstr>
      <vt:lpstr>ICS Form 202</vt:lpstr>
      <vt:lpstr>ICS Form 202</vt:lpstr>
      <vt:lpstr>ICS Form 203</vt:lpstr>
      <vt:lpstr>ICS Form 204</vt:lpstr>
      <vt:lpstr>ICS Form 204</vt:lpstr>
      <vt:lpstr>ICS Form 204</vt:lpstr>
      <vt:lpstr>ICS Form 204</vt:lpstr>
      <vt:lpstr>ICS Form 205</vt:lpstr>
      <vt:lpstr>ICS Form 206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3E9 Transformation</dc:title>
  <dc:creator>MSgt Messina</dc:creator>
  <cp:lastModifiedBy>samuel.schmitz</cp:lastModifiedBy>
  <cp:revision>1203</cp:revision>
  <dcterms:created xsi:type="dcterms:W3CDTF">2001-01-23T20:44:01Z</dcterms:created>
  <dcterms:modified xsi:type="dcterms:W3CDTF">2013-02-06T21:26:17Z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0x010100C053EFCA5C4AC142844ACB12D4D215A3</vt:lpwstr>
  </property>
</Properties>
</file>