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9.xml" ContentType="application/vnd.openxmlformats-officedocument.presentationml.slide+xml"/>
  <Override PartName="/ppt/slides/slide4.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Layouts/slideLayout1.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12.xml" ContentType="application/vnd.openxmlformats-officedocument.presentationml.slideLayout+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5" r:id="rId3"/>
    <p:sldId id="258" r:id="rId4"/>
    <p:sldId id="259" r:id="rId5"/>
    <p:sldId id="260" r:id="rId6"/>
    <p:sldId id="261" r:id="rId7"/>
    <p:sldId id="262" r:id="rId8"/>
    <p:sldId id="263" r:id="rId9"/>
    <p:sldId id="264" r:id="rId10"/>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512"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17"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customXml" Target="../customXml/item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14"/>
          <p:cNvSpPr>
            <a:spLocks noChangeShapeType="1"/>
          </p:cNvSpPr>
          <p:nvPr/>
        </p:nvSpPr>
        <p:spPr bwMode="auto">
          <a:xfrm>
            <a:off x="381000" y="6451600"/>
            <a:ext cx="8382000" cy="0"/>
          </a:xfrm>
          <a:prstGeom prst="line">
            <a:avLst/>
          </a:prstGeom>
          <a:noFill/>
          <a:ln w="57150">
            <a:solidFill>
              <a:srgbClr val="0C2D83"/>
            </a:solidFill>
            <a:round/>
            <a:headEnd/>
            <a:tailEnd/>
          </a:ln>
          <a:effectLst/>
        </p:spPr>
        <p:txBody>
          <a:bodyPr wrap="none" anchor="ctr"/>
          <a:lstStyle/>
          <a:p>
            <a:pPr>
              <a:defRPr/>
            </a:pPr>
            <a:endParaRPr lang="en-US"/>
          </a:p>
        </p:txBody>
      </p:sp>
      <p:sp>
        <p:nvSpPr>
          <p:cNvPr id="5" name="Text Box 26"/>
          <p:cNvSpPr txBox="1">
            <a:spLocks noChangeArrowheads="1"/>
          </p:cNvSpPr>
          <p:nvPr/>
        </p:nvSpPr>
        <p:spPr bwMode="auto">
          <a:xfrm>
            <a:off x="1270000" y="1233488"/>
            <a:ext cx="6553200" cy="396875"/>
          </a:xfrm>
          <a:prstGeom prst="rect">
            <a:avLst/>
          </a:prstGeom>
          <a:noFill/>
          <a:ln w="9525">
            <a:noFill/>
            <a:miter lim="800000"/>
            <a:headEnd/>
            <a:tailEnd/>
          </a:ln>
          <a:effectLst/>
        </p:spPr>
        <p:txBody>
          <a:bodyPr>
            <a:spAutoFit/>
          </a:bodyPr>
          <a:lstStyle/>
          <a:p>
            <a:pPr algn="ctr">
              <a:spcBef>
                <a:spcPct val="50000"/>
              </a:spcBef>
              <a:defRPr/>
            </a:pPr>
            <a:r>
              <a:rPr lang="en-US" sz="2000" b="1" i="1">
                <a:latin typeface="Century Schoolbook" pitchFamily="18" charset="0"/>
              </a:rPr>
              <a:t>I n t e g r i t y  -  S e r v i c e  -  E x c e l l e n c e</a:t>
            </a:r>
          </a:p>
        </p:txBody>
      </p:sp>
      <p:sp>
        <p:nvSpPr>
          <p:cNvPr id="6" name="Text Box 27"/>
          <p:cNvSpPr txBox="1">
            <a:spLocks noChangeArrowheads="1"/>
          </p:cNvSpPr>
          <p:nvPr/>
        </p:nvSpPr>
        <p:spPr bwMode="auto">
          <a:xfrm>
            <a:off x="1812925" y="500063"/>
            <a:ext cx="5467350" cy="641350"/>
          </a:xfrm>
          <a:prstGeom prst="rect">
            <a:avLst/>
          </a:prstGeom>
          <a:noFill/>
          <a:ln w="9525">
            <a:noFill/>
            <a:miter lim="800000"/>
            <a:headEnd/>
            <a:tailEnd/>
          </a:ln>
          <a:effectLst/>
        </p:spPr>
        <p:txBody>
          <a:bodyPr wrap="none">
            <a:spAutoFit/>
          </a:bodyPr>
          <a:lstStyle/>
          <a:p>
            <a:pPr algn="ctr">
              <a:defRPr/>
            </a:pPr>
            <a:r>
              <a:rPr lang="en-US" sz="3600" b="1" i="1"/>
              <a:t>Silver Flag Exercise Site</a:t>
            </a:r>
          </a:p>
        </p:txBody>
      </p:sp>
      <p:sp>
        <p:nvSpPr>
          <p:cNvPr id="7" name="Line 28"/>
          <p:cNvSpPr>
            <a:spLocks noChangeShapeType="1"/>
          </p:cNvSpPr>
          <p:nvPr/>
        </p:nvSpPr>
        <p:spPr bwMode="auto">
          <a:xfrm>
            <a:off x="381000" y="1231900"/>
            <a:ext cx="8382000" cy="0"/>
          </a:xfrm>
          <a:prstGeom prst="line">
            <a:avLst/>
          </a:prstGeom>
          <a:noFill/>
          <a:ln w="57150">
            <a:solidFill>
              <a:srgbClr val="0C2D83"/>
            </a:solidFill>
            <a:round/>
            <a:headEnd/>
            <a:tailEnd/>
          </a:ln>
          <a:effectLst/>
        </p:spPr>
        <p:txBody>
          <a:bodyPr wrap="none" anchor="ctr"/>
          <a:lstStyle/>
          <a:p>
            <a:pPr>
              <a:defRPr/>
            </a:pPr>
            <a:endParaRPr lang="en-US"/>
          </a:p>
        </p:txBody>
      </p:sp>
      <p:pic>
        <p:nvPicPr>
          <p:cNvPr id="8" name="Picture 35" descr="afsymbol"/>
          <p:cNvPicPr>
            <a:picLocks noChangeAspect="1" noChangeArrowheads="1"/>
          </p:cNvPicPr>
          <p:nvPr/>
        </p:nvPicPr>
        <p:blipFill>
          <a:blip r:embed="rId2" cstate="print"/>
          <a:srcRect/>
          <a:stretch>
            <a:fillRect/>
          </a:stretch>
        </p:blipFill>
        <p:spPr bwMode="auto">
          <a:xfrm>
            <a:off x="419100" y="3676650"/>
            <a:ext cx="3322638" cy="2619375"/>
          </a:xfrm>
          <a:prstGeom prst="rect">
            <a:avLst/>
          </a:prstGeom>
          <a:noFill/>
          <a:ln w="9525">
            <a:noFill/>
            <a:miter lim="800000"/>
            <a:headEnd/>
            <a:tailEnd/>
          </a:ln>
        </p:spPr>
      </p:pic>
      <p:sp>
        <p:nvSpPr>
          <p:cNvPr id="31754" name="Rectangle 10"/>
          <p:cNvSpPr>
            <a:spLocks noGrp="1" noChangeArrowheads="1"/>
          </p:cNvSpPr>
          <p:nvPr>
            <p:ph type="subTitle" idx="1"/>
          </p:nvPr>
        </p:nvSpPr>
        <p:spPr>
          <a:xfrm>
            <a:off x="4210050" y="4914900"/>
            <a:ext cx="4495800" cy="1047750"/>
          </a:xfrm>
        </p:spPr>
        <p:txBody>
          <a:bodyPr/>
          <a:lstStyle>
            <a:lvl1pPr marL="0" indent="0" algn="r">
              <a:spcBef>
                <a:spcPct val="0"/>
              </a:spcBef>
              <a:buFont typeface="Wingdings" pitchFamily="2" charset="2"/>
              <a:buNone/>
              <a:defRPr sz="2800"/>
            </a:lvl1pPr>
          </a:lstStyle>
          <a:p>
            <a:r>
              <a:rPr lang="en-US" smtClean="0"/>
              <a:t>Click to edit Master subtitle style</a:t>
            </a:r>
            <a:endParaRPr lang="en-US"/>
          </a:p>
        </p:txBody>
      </p:sp>
      <p:sp>
        <p:nvSpPr>
          <p:cNvPr id="31757" name="Rectangle 13"/>
          <p:cNvSpPr>
            <a:spLocks noGrp="1" noChangeArrowheads="1"/>
          </p:cNvSpPr>
          <p:nvPr>
            <p:ph type="ctrTitle"/>
          </p:nvPr>
        </p:nvSpPr>
        <p:spPr>
          <a:xfrm>
            <a:off x="3467100" y="1962150"/>
            <a:ext cx="5143500" cy="1600200"/>
          </a:xfrm>
        </p:spPr>
        <p:txBody>
          <a:bodyPr/>
          <a:lstStyle>
            <a:lvl1pPr>
              <a:defRPr sz="4400" i="0"/>
            </a:lvl1pPr>
          </a:lstStyle>
          <a:p>
            <a:r>
              <a:rPr lang="en-US" smtClean="0"/>
              <a:t>Click to edit Master title style</a:t>
            </a:r>
            <a:endParaRPr lang="en-US"/>
          </a:p>
        </p:txBody>
      </p:sp>
      <p:sp>
        <p:nvSpPr>
          <p:cNvPr id="9" name="Rectangle 31"/>
          <p:cNvSpPr>
            <a:spLocks noGrp="1" noChangeArrowheads="1"/>
          </p:cNvSpPr>
          <p:nvPr>
            <p:ph type="sldNum" sz="quarter" idx="10"/>
          </p:nvPr>
        </p:nvSpPr>
        <p:spPr/>
        <p:txBody>
          <a:bodyPr/>
          <a:lstStyle>
            <a:lvl1pPr>
              <a:defRPr/>
            </a:lvl1pPr>
          </a:lstStyle>
          <a:p>
            <a:fld id="{E710965F-B8C6-45D7-A2A3-EE2E5AF4FAA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fld id="{E710965F-B8C6-45D7-A2A3-EE2E5AF4FAA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86575" y="88900"/>
            <a:ext cx="2032000" cy="57848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87400" y="88900"/>
            <a:ext cx="5946775" cy="57848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fld id="{E710965F-B8C6-45D7-A2A3-EE2E5AF4FAAA}"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457200" y="6245225"/>
            <a:ext cx="2133600" cy="476250"/>
          </a:xfrm>
          <a:prstGeom prst="rect">
            <a:avLst/>
          </a:prstGeom>
        </p:spPr>
        <p:txBody>
          <a:bodyPr/>
          <a:lstStyle>
            <a:lvl1pPr>
              <a:defRPr/>
            </a:lvl1pPr>
          </a:lstStyle>
          <a:p>
            <a:fld id="{EA1EA3CD-128D-4C9B-BB1F-09C1FBE30CAA}" type="datetimeFigureOut">
              <a:rPr lang="en-US" smtClean="0"/>
              <a:pPr/>
              <a:t>10/17/2017</a:t>
            </a:fld>
            <a:endParaRPr lang="en-US"/>
          </a:p>
        </p:txBody>
      </p:sp>
      <p:sp>
        <p:nvSpPr>
          <p:cNvPr id="6" name="Footer Placeholder 5"/>
          <p:cNvSpPr>
            <a:spLocks noGrp="1" noChangeArrowheads="1"/>
          </p:cNvSpPr>
          <p:nvPr>
            <p:ph type="ftr" sz="quarter" idx="11"/>
          </p:nvPr>
        </p:nvSpPr>
        <p:spPr>
          <a:xfrm>
            <a:off x="3124200" y="6245225"/>
            <a:ext cx="2895600" cy="476250"/>
          </a:xfrm>
          <a:prstGeom prst="rect">
            <a:avLst/>
          </a:prstGeom>
        </p:spPr>
        <p:txBody>
          <a:bodyPr/>
          <a:lstStyle>
            <a:lvl1pPr>
              <a:defRPr/>
            </a:lvl1pPr>
          </a:lstStyle>
          <a:p>
            <a:endParaRPr lang="en-US"/>
          </a:p>
        </p:txBody>
      </p:sp>
      <p:sp>
        <p:nvSpPr>
          <p:cNvPr id="7" name="Rectangle 6"/>
          <p:cNvSpPr>
            <a:spLocks noGrp="1" noChangeArrowheads="1"/>
          </p:cNvSpPr>
          <p:nvPr>
            <p:ph type="sldNum" sz="quarter" idx="12"/>
          </p:nvPr>
        </p:nvSpPr>
        <p:spPr/>
        <p:txBody>
          <a:bodyPr/>
          <a:lstStyle>
            <a:lvl1pPr>
              <a:defRPr/>
            </a:lvl1pPr>
          </a:lstStyle>
          <a:p>
            <a:fld id="{E710965F-B8C6-45D7-A2A3-EE2E5AF4FAA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fld id="{E710965F-B8C6-45D7-A2A3-EE2E5AF4FAA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fld id="{E710965F-B8C6-45D7-A2A3-EE2E5AF4FAA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87400" y="1549400"/>
            <a:ext cx="3989388" cy="43243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29188" y="1549400"/>
            <a:ext cx="3989387" cy="43243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fld id="{E710965F-B8C6-45D7-A2A3-EE2E5AF4FAA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fld id="{E710965F-B8C6-45D7-A2A3-EE2E5AF4FAA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fld id="{E710965F-B8C6-45D7-A2A3-EE2E5AF4FAA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fld id="{E710965F-B8C6-45D7-A2A3-EE2E5AF4FAA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fld id="{E710965F-B8C6-45D7-A2A3-EE2E5AF4FAA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fld id="{E710965F-B8C6-45D7-A2A3-EE2E5AF4FAA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787400" y="1549400"/>
            <a:ext cx="8131175" cy="43243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p:txBody>
      </p:sp>
      <p:sp>
        <p:nvSpPr>
          <p:cNvPr id="1030" name="Rectangle 6"/>
          <p:cNvSpPr>
            <a:spLocks noGrp="1" noChangeArrowheads="1"/>
          </p:cNvSpPr>
          <p:nvPr>
            <p:ph type="sldNum" sz="quarter" idx="4"/>
          </p:nvPr>
        </p:nvSpPr>
        <p:spPr bwMode="auto">
          <a:xfrm>
            <a:off x="7988300" y="6524625"/>
            <a:ext cx="1143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solidFill>
                  <a:srgbClr val="969696"/>
                </a:solidFill>
              </a:defRPr>
            </a:lvl1pPr>
          </a:lstStyle>
          <a:p>
            <a:fld id="{E710965F-B8C6-45D7-A2A3-EE2E5AF4FAAA}" type="slidenum">
              <a:rPr lang="en-US" smtClean="0"/>
              <a:pPr/>
              <a:t>‹#›</a:t>
            </a:fld>
            <a:endParaRPr lang="en-US"/>
          </a:p>
        </p:txBody>
      </p:sp>
      <p:sp>
        <p:nvSpPr>
          <p:cNvPr id="1033" name="Text Box 9"/>
          <p:cNvSpPr txBox="1">
            <a:spLocks noChangeArrowheads="1"/>
          </p:cNvSpPr>
          <p:nvPr/>
        </p:nvSpPr>
        <p:spPr bwMode="auto">
          <a:xfrm>
            <a:off x="1295400" y="6491288"/>
            <a:ext cx="6553200" cy="336550"/>
          </a:xfrm>
          <a:prstGeom prst="rect">
            <a:avLst/>
          </a:prstGeom>
          <a:noFill/>
          <a:ln w="9525">
            <a:noFill/>
            <a:miter lim="800000"/>
            <a:headEnd/>
            <a:tailEnd/>
          </a:ln>
          <a:effectLst/>
        </p:spPr>
        <p:txBody>
          <a:bodyPr>
            <a:spAutoFit/>
          </a:bodyPr>
          <a:lstStyle/>
          <a:p>
            <a:pPr algn="ctr">
              <a:spcBef>
                <a:spcPct val="50000"/>
              </a:spcBef>
              <a:defRPr/>
            </a:pPr>
            <a:r>
              <a:rPr lang="en-US" sz="1600" b="1" i="1">
                <a:latin typeface="Century Schoolbook" pitchFamily="18" charset="0"/>
              </a:rPr>
              <a:t>I n t e g r i t y  -  S e r v i c e  -  E x c e l l e n c e</a:t>
            </a:r>
          </a:p>
        </p:txBody>
      </p:sp>
      <p:sp>
        <p:nvSpPr>
          <p:cNvPr id="1029" name="Rectangle 2"/>
          <p:cNvSpPr>
            <a:spLocks noGrp="1" noChangeArrowheads="1"/>
          </p:cNvSpPr>
          <p:nvPr>
            <p:ph type="title"/>
          </p:nvPr>
        </p:nvSpPr>
        <p:spPr bwMode="auto">
          <a:xfrm>
            <a:off x="1663700" y="88900"/>
            <a:ext cx="71247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50" name="Line 26"/>
          <p:cNvSpPr>
            <a:spLocks noChangeShapeType="1"/>
          </p:cNvSpPr>
          <p:nvPr/>
        </p:nvSpPr>
        <p:spPr bwMode="auto">
          <a:xfrm>
            <a:off x="381000" y="6451600"/>
            <a:ext cx="8382000" cy="0"/>
          </a:xfrm>
          <a:prstGeom prst="line">
            <a:avLst/>
          </a:prstGeom>
          <a:noFill/>
          <a:ln w="57150">
            <a:solidFill>
              <a:srgbClr val="0C2D83"/>
            </a:solidFill>
            <a:round/>
            <a:headEnd/>
            <a:tailEnd/>
          </a:ln>
          <a:effectLst/>
        </p:spPr>
        <p:txBody>
          <a:bodyPr wrap="none" anchor="ctr"/>
          <a:lstStyle/>
          <a:p>
            <a:pPr>
              <a:defRPr/>
            </a:pPr>
            <a:endParaRPr lang="en-US"/>
          </a:p>
        </p:txBody>
      </p:sp>
      <p:sp>
        <p:nvSpPr>
          <p:cNvPr id="1052" name="Line 28"/>
          <p:cNvSpPr>
            <a:spLocks noChangeShapeType="1"/>
          </p:cNvSpPr>
          <p:nvPr/>
        </p:nvSpPr>
        <p:spPr bwMode="auto">
          <a:xfrm>
            <a:off x="381000" y="1231900"/>
            <a:ext cx="8382000" cy="0"/>
          </a:xfrm>
          <a:prstGeom prst="line">
            <a:avLst/>
          </a:prstGeom>
          <a:noFill/>
          <a:ln w="57150">
            <a:solidFill>
              <a:srgbClr val="0C2D83"/>
            </a:solidFill>
            <a:round/>
            <a:headEnd/>
            <a:tailEnd/>
          </a:ln>
          <a:effectLst/>
        </p:spPr>
        <p:txBody>
          <a:bodyPr wrap="none" anchor="ctr"/>
          <a:lstStyle/>
          <a:p>
            <a:pPr>
              <a:defRPr/>
            </a:pPr>
            <a:endParaRPr lang="en-US"/>
          </a:p>
        </p:txBody>
      </p:sp>
      <p:pic>
        <p:nvPicPr>
          <p:cNvPr id="1032" name="Picture 42" descr="afsymbol"/>
          <p:cNvPicPr>
            <a:picLocks noChangeAspect="1" noChangeArrowheads="1"/>
          </p:cNvPicPr>
          <p:nvPr/>
        </p:nvPicPr>
        <p:blipFill>
          <a:blip r:embed="rId14" cstate="print"/>
          <a:srcRect/>
          <a:stretch>
            <a:fillRect/>
          </a:stretch>
        </p:blipFill>
        <p:spPr bwMode="auto">
          <a:xfrm>
            <a:off x="390525" y="92075"/>
            <a:ext cx="1371600" cy="1081088"/>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iming>
    <p:tnLst>
      <p:par>
        <p:cTn id="1" dur="indefinite" restart="never" nodeType="tmRoot"/>
      </p:par>
    </p:tnLst>
  </p:timing>
  <p:txStyles>
    <p:titleStyle>
      <a:lvl1pPr algn="r" rtl="0" eaLnBrk="1" fontAlgn="base" hangingPunct="1">
        <a:spcBef>
          <a:spcPct val="0"/>
        </a:spcBef>
        <a:spcAft>
          <a:spcPct val="0"/>
        </a:spcAft>
        <a:defRPr sz="3600" b="1" i="1">
          <a:solidFill>
            <a:srgbClr val="151C77"/>
          </a:solidFill>
          <a:latin typeface="+mj-lt"/>
          <a:ea typeface="+mj-ea"/>
          <a:cs typeface="+mj-cs"/>
        </a:defRPr>
      </a:lvl1pPr>
      <a:lvl2pPr algn="r" rtl="0" eaLnBrk="1" fontAlgn="base" hangingPunct="1">
        <a:spcBef>
          <a:spcPct val="0"/>
        </a:spcBef>
        <a:spcAft>
          <a:spcPct val="0"/>
        </a:spcAft>
        <a:defRPr sz="3600" b="1" i="1">
          <a:solidFill>
            <a:srgbClr val="151C77"/>
          </a:solidFill>
          <a:latin typeface="Arial" charset="0"/>
        </a:defRPr>
      </a:lvl2pPr>
      <a:lvl3pPr algn="r" rtl="0" eaLnBrk="1" fontAlgn="base" hangingPunct="1">
        <a:spcBef>
          <a:spcPct val="0"/>
        </a:spcBef>
        <a:spcAft>
          <a:spcPct val="0"/>
        </a:spcAft>
        <a:defRPr sz="3600" b="1" i="1">
          <a:solidFill>
            <a:srgbClr val="151C77"/>
          </a:solidFill>
          <a:latin typeface="Arial" charset="0"/>
        </a:defRPr>
      </a:lvl3pPr>
      <a:lvl4pPr algn="r" rtl="0" eaLnBrk="1" fontAlgn="base" hangingPunct="1">
        <a:spcBef>
          <a:spcPct val="0"/>
        </a:spcBef>
        <a:spcAft>
          <a:spcPct val="0"/>
        </a:spcAft>
        <a:defRPr sz="3600" b="1" i="1">
          <a:solidFill>
            <a:srgbClr val="151C77"/>
          </a:solidFill>
          <a:latin typeface="Arial" charset="0"/>
        </a:defRPr>
      </a:lvl4pPr>
      <a:lvl5pPr algn="r" rtl="0" eaLnBrk="1" fontAlgn="base" hangingPunct="1">
        <a:spcBef>
          <a:spcPct val="0"/>
        </a:spcBef>
        <a:spcAft>
          <a:spcPct val="0"/>
        </a:spcAft>
        <a:defRPr sz="3600" b="1" i="1">
          <a:solidFill>
            <a:srgbClr val="151C77"/>
          </a:solidFill>
          <a:latin typeface="Arial" charset="0"/>
        </a:defRPr>
      </a:lvl5pPr>
      <a:lvl6pPr marL="457200" algn="r" rtl="0" eaLnBrk="1" fontAlgn="base" hangingPunct="1">
        <a:spcBef>
          <a:spcPct val="0"/>
        </a:spcBef>
        <a:spcAft>
          <a:spcPct val="0"/>
        </a:spcAft>
        <a:defRPr sz="3600" b="1" i="1">
          <a:solidFill>
            <a:srgbClr val="151C77"/>
          </a:solidFill>
          <a:latin typeface="Arial" charset="0"/>
        </a:defRPr>
      </a:lvl6pPr>
      <a:lvl7pPr marL="914400" algn="r" rtl="0" eaLnBrk="1" fontAlgn="base" hangingPunct="1">
        <a:spcBef>
          <a:spcPct val="0"/>
        </a:spcBef>
        <a:spcAft>
          <a:spcPct val="0"/>
        </a:spcAft>
        <a:defRPr sz="3600" b="1" i="1">
          <a:solidFill>
            <a:srgbClr val="151C77"/>
          </a:solidFill>
          <a:latin typeface="Arial" charset="0"/>
        </a:defRPr>
      </a:lvl7pPr>
      <a:lvl8pPr marL="1371600" algn="r" rtl="0" eaLnBrk="1" fontAlgn="base" hangingPunct="1">
        <a:spcBef>
          <a:spcPct val="0"/>
        </a:spcBef>
        <a:spcAft>
          <a:spcPct val="0"/>
        </a:spcAft>
        <a:defRPr sz="3600" b="1" i="1">
          <a:solidFill>
            <a:srgbClr val="151C77"/>
          </a:solidFill>
          <a:latin typeface="Arial" charset="0"/>
        </a:defRPr>
      </a:lvl8pPr>
      <a:lvl9pPr marL="1828800" algn="r" rtl="0" eaLnBrk="1" fontAlgn="base" hangingPunct="1">
        <a:spcBef>
          <a:spcPct val="0"/>
        </a:spcBef>
        <a:spcAft>
          <a:spcPct val="0"/>
        </a:spcAft>
        <a:defRPr sz="3600" b="1" i="1">
          <a:solidFill>
            <a:srgbClr val="151C77"/>
          </a:solidFill>
          <a:latin typeface="Arial" charset="0"/>
        </a:defRPr>
      </a:lvl9pPr>
    </p:titleStyle>
    <p:bodyStyle>
      <a:lvl1pPr marL="285750" indent="-285750" algn="l" rtl="0" eaLnBrk="1" fontAlgn="base" hangingPunct="1">
        <a:spcBef>
          <a:spcPct val="20000"/>
        </a:spcBef>
        <a:spcAft>
          <a:spcPct val="0"/>
        </a:spcAft>
        <a:buClr>
          <a:srgbClr val="151C77"/>
        </a:buClr>
        <a:buSzPct val="80000"/>
        <a:buFont typeface="Wingdings" pitchFamily="2" charset="2"/>
        <a:buChar char="n"/>
        <a:defRPr sz="2400" b="1">
          <a:solidFill>
            <a:schemeClr val="tx1"/>
          </a:solidFill>
          <a:latin typeface="+mn-lt"/>
          <a:ea typeface="+mn-ea"/>
          <a:cs typeface="+mn-cs"/>
        </a:defRPr>
      </a:lvl1pPr>
      <a:lvl2pPr marL="688975" indent="-282575" algn="l" rtl="0" eaLnBrk="1" fontAlgn="base" hangingPunct="1">
        <a:spcBef>
          <a:spcPct val="20000"/>
        </a:spcBef>
        <a:spcAft>
          <a:spcPct val="0"/>
        </a:spcAft>
        <a:buClr>
          <a:srgbClr val="151C77"/>
        </a:buClr>
        <a:buSzPct val="80000"/>
        <a:buFont typeface="Wingdings" pitchFamily="2" charset="2"/>
        <a:buChar char="n"/>
        <a:defRPr sz="2200" b="1">
          <a:solidFill>
            <a:schemeClr val="tx1"/>
          </a:solidFill>
          <a:latin typeface="+mn-lt"/>
        </a:defRPr>
      </a:lvl2pPr>
      <a:lvl3pPr marL="1027113" indent="-223838" algn="l" rtl="0" eaLnBrk="1" fontAlgn="base" hangingPunct="1">
        <a:spcBef>
          <a:spcPct val="20000"/>
        </a:spcBef>
        <a:spcAft>
          <a:spcPct val="0"/>
        </a:spcAft>
        <a:buClr>
          <a:srgbClr val="151C77"/>
        </a:buClr>
        <a:buSzPct val="80000"/>
        <a:buFont typeface="Wingdings" pitchFamily="2" charset="2"/>
        <a:buChar char="n"/>
        <a:defRPr b="1">
          <a:solidFill>
            <a:schemeClr val="tx1"/>
          </a:solidFill>
          <a:latin typeface="+mn-lt"/>
        </a:defRPr>
      </a:lvl3pPr>
      <a:lvl4pPr marL="1600200" indent="-228600" algn="l" rtl="0" eaLnBrk="1" fontAlgn="base" hangingPunct="1">
        <a:spcBef>
          <a:spcPct val="20000"/>
        </a:spcBef>
        <a:spcAft>
          <a:spcPct val="0"/>
        </a:spcAft>
        <a:buClr>
          <a:srgbClr val="003399"/>
        </a:buClr>
        <a:buSzPct val="80000"/>
        <a:buFont typeface="Wingdings" pitchFamily="2" charset="2"/>
        <a:buChar char="n"/>
        <a:defRPr sz="2000">
          <a:solidFill>
            <a:schemeClr val="tx1"/>
          </a:solidFill>
          <a:latin typeface="+mn-lt"/>
        </a:defRPr>
      </a:lvl4pPr>
      <a:lvl5pPr marL="2057400" indent="-228600" algn="l" rtl="0" eaLnBrk="1" fontAlgn="base" hangingPunct="1">
        <a:spcBef>
          <a:spcPct val="20000"/>
        </a:spcBef>
        <a:spcAft>
          <a:spcPct val="0"/>
        </a:spcAft>
        <a:buClr>
          <a:srgbClr val="003399"/>
        </a:buClr>
        <a:buSzPct val="80000"/>
        <a:buFont typeface="Wingdings" pitchFamily="2" charset="2"/>
        <a:buChar char="n"/>
        <a:defRPr sz="2000">
          <a:solidFill>
            <a:schemeClr val="tx1"/>
          </a:solidFill>
          <a:latin typeface="+mn-lt"/>
        </a:defRPr>
      </a:lvl5pPr>
      <a:lvl6pPr marL="2514600" indent="-228600" algn="l" rtl="0" eaLnBrk="1" fontAlgn="base" hangingPunct="1">
        <a:spcBef>
          <a:spcPct val="20000"/>
        </a:spcBef>
        <a:spcAft>
          <a:spcPct val="0"/>
        </a:spcAft>
        <a:buClr>
          <a:srgbClr val="003399"/>
        </a:buClr>
        <a:buSzPct val="80000"/>
        <a:buFont typeface="Wingdings" pitchFamily="2" charset="2"/>
        <a:buChar char="n"/>
        <a:defRPr sz="2000">
          <a:solidFill>
            <a:schemeClr val="tx1"/>
          </a:solidFill>
          <a:latin typeface="+mn-lt"/>
        </a:defRPr>
      </a:lvl6pPr>
      <a:lvl7pPr marL="2971800" indent="-228600" algn="l" rtl="0" eaLnBrk="1" fontAlgn="base" hangingPunct="1">
        <a:spcBef>
          <a:spcPct val="20000"/>
        </a:spcBef>
        <a:spcAft>
          <a:spcPct val="0"/>
        </a:spcAft>
        <a:buClr>
          <a:srgbClr val="003399"/>
        </a:buClr>
        <a:buSzPct val="80000"/>
        <a:buFont typeface="Wingdings" pitchFamily="2" charset="2"/>
        <a:buChar char="n"/>
        <a:defRPr sz="2000">
          <a:solidFill>
            <a:schemeClr val="tx1"/>
          </a:solidFill>
          <a:latin typeface="+mn-lt"/>
        </a:defRPr>
      </a:lvl7pPr>
      <a:lvl8pPr marL="3429000" indent="-228600" algn="l" rtl="0" eaLnBrk="1" fontAlgn="base" hangingPunct="1">
        <a:spcBef>
          <a:spcPct val="20000"/>
        </a:spcBef>
        <a:spcAft>
          <a:spcPct val="0"/>
        </a:spcAft>
        <a:buClr>
          <a:srgbClr val="003399"/>
        </a:buClr>
        <a:buSzPct val="80000"/>
        <a:buFont typeface="Wingdings" pitchFamily="2" charset="2"/>
        <a:buChar char="n"/>
        <a:defRPr sz="2000">
          <a:solidFill>
            <a:schemeClr val="tx1"/>
          </a:solidFill>
          <a:latin typeface="+mn-lt"/>
        </a:defRPr>
      </a:lvl8pPr>
      <a:lvl9pPr marL="3886200" indent="-228600" algn="l" rtl="0" eaLnBrk="1" fontAlgn="base" hangingPunct="1">
        <a:spcBef>
          <a:spcPct val="20000"/>
        </a:spcBef>
        <a:spcAft>
          <a:spcPct val="0"/>
        </a:spcAft>
        <a:buClr>
          <a:srgbClr val="003399"/>
        </a:buClr>
        <a:buSzPct val="8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05200" y="1752600"/>
            <a:ext cx="5257800" cy="3124200"/>
          </a:xfrm>
        </p:spPr>
        <p:txBody>
          <a:bodyPr/>
          <a:lstStyle/>
          <a:p>
            <a:pPr algn="ctr"/>
            <a:r>
              <a:rPr lang="en-US" dirty="0" smtClean="0"/>
              <a:t>AFIMS </a:t>
            </a:r>
            <a:br>
              <a:rPr lang="en-US" dirty="0" smtClean="0"/>
            </a:br>
            <a:r>
              <a:rPr lang="en-US" dirty="0" smtClean="0"/>
              <a:t>In The Joint Arena </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3" name="Content Placeholder 2"/>
          <p:cNvSpPr>
            <a:spLocks noGrp="1"/>
          </p:cNvSpPr>
          <p:nvPr>
            <p:ph idx="1"/>
          </p:nvPr>
        </p:nvSpPr>
        <p:spPr/>
        <p:txBody>
          <a:bodyPr/>
          <a:lstStyle/>
          <a:p>
            <a:r>
              <a:rPr lang="en-US" dirty="0" smtClean="0"/>
              <a:t>Joint Basing Operations</a:t>
            </a:r>
          </a:p>
          <a:p>
            <a:r>
              <a:rPr lang="en-US" dirty="0" smtClean="0"/>
              <a:t>Combined Operations</a:t>
            </a:r>
          </a:p>
          <a:p>
            <a:r>
              <a:rPr lang="en-US" dirty="0" smtClean="0"/>
              <a:t>Information-Sharing Ground Rules</a:t>
            </a:r>
          </a:p>
          <a:p>
            <a:r>
              <a:rPr lang="en-US" dirty="0" smtClean="0"/>
              <a:t>Interaction and Integration</a:t>
            </a:r>
          </a:p>
          <a:p>
            <a:r>
              <a:rPr lang="en-US" dirty="0" smtClean="0"/>
              <a:t>AFIMS Verbiage from AFI 32-2001</a:t>
            </a:r>
          </a:p>
          <a:p>
            <a:endParaRPr lang="en-US" dirty="0" smtClean="0"/>
          </a:p>
          <a:p>
            <a:endParaRPr lang="en-US" dirty="0" smtClean="0"/>
          </a:p>
          <a:p>
            <a:endParaRPr lang="en-US" dirty="0" smtClean="0"/>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Joint Arena</a:t>
            </a:r>
            <a:endParaRPr lang="en-US" dirty="0"/>
          </a:p>
        </p:txBody>
      </p:sp>
      <p:sp>
        <p:nvSpPr>
          <p:cNvPr id="3" name="Content Placeholder 2"/>
          <p:cNvSpPr>
            <a:spLocks noGrp="1"/>
          </p:cNvSpPr>
          <p:nvPr>
            <p:ph idx="1"/>
          </p:nvPr>
        </p:nvSpPr>
        <p:spPr>
          <a:xfrm>
            <a:off x="381001" y="1371600"/>
            <a:ext cx="8382000" cy="4502150"/>
          </a:xfrm>
        </p:spPr>
        <p:txBody>
          <a:bodyPr/>
          <a:lstStyle/>
          <a:p>
            <a:r>
              <a:rPr lang="en-US" dirty="0" smtClean="0"/>
              <a:t>Joint Basing Operations </a:t>
            </a:r>
          </a:p>
          <a:p>
            <a:pPr>
              <a:buNone/>
            </a:pPr>
            <a:r>
              <a:rPr lang="en-US" sz="800" dirty="0" smtClean="0">
                <a:solidFill>
                  <a:schemeClr val="bg1"/>
                </a:solidFill>
              </a:rPr>
              <a:t>a</a:t>
            </a:r>
          </a:p>
          <a:p>
            <a:pPr lvl="1"/>
            <a:r>
              <a:rPr lang="en-US" dirty="0" smtClean="0"/>
              <a:t>It is possible the Air Force will be the host unit at an installation with tenant organizations who are not familiar with AFIMS </a:t>
            </a:r>
          </a:p>
          <a:p>
            <a:pPr lvl="1"/>
            <a:r>
              <a:rPr lang="en-US" dirty="0" smtClean="0"/>
              <a:t>Conversely, it is possible the Air Force will be the tenant organization at an installation in which the host is not familiar with NIMS or who has developed a modified NIMS structure that does not match AFIMS </a:t>
            </a:r>
          </a:p>
          <a:p>
            <a:pPr lvl="1"/>
            <a:r>
              <a:rPr lang="en-US" dirty="0" smtClean="0"/>
              <a:t>In the event that the Air Force is the host unit, it is imperative the Air Force ensure the tenant units are included within the AFIMS structure</a:t>
            </a:r>
          </a:p>
          <a:p>
            <a:pPr lvl="1"/>
            <a:endParaRPr lang="en-US" dirty="0" smtClean="0"/>
          </a:p>
          <a:p>
            <a:pPr lvl="1">
              <a:buNone/>
            </a:pPr>
            <a:endParaRPr lang="en-US" sz="1400" dirty="0" smtClean="0"/>
          </a:p>
          <a:p>
            <a:pPr lvl="1">
              <a:buNone/>
            </a:pPr>
            <a:r>
              <a:rPr lang="en-US" sz="1400" dirty="0" smtClean="0"/>
              <a:t>				            AFMAN 10-2502</a:t>
            </a:r>
          </a:p>
          <a:p>
            <a:pPr lvl="1"/>
            <a:endParaRPr lang="en-US"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Joint Arena</a:t>
            </a:r>
            <a:endParaRPr lang="en-US" dirty="0"/>
          </a:p>
        </p:txBody>
      </p:sp>
      <p:sp>
        <p:nvSpPr>
          <p:cNvPr id="3" name="Content Placeholder 2"/>
          <p:cNvSpPr>
            <a:spLocks noGrp="1"/>
          </p:cNvSpPr>
          <p:nvPr>
            <p:ph idx="1"/>
          </p:nvPr>
        </p:nvSpPr>
        <p:spPr>
          <a:xfrm>
            <a:off x="381001" y="1295400"/>
            <a:ext cx="8382000" cy="5029200"/>
          </a:xfrm>
        </p:spPr>
        <p:txBody>
          <a:bodyPr/>
          <a:lstStyle/>
          <a:p>
            <a:r>
              <a:rPr lang="en-US" dirty="0" smtClean="0"/>
              <a:t>Joint Basing Operations </a:t>
            </a:r>
          </a:p>
          <a:p>
            <a:pPr>
              <a:buNone/>
            </a:pPr>
            <a:r>
              <a:rPr lang="en-US" sz="800" dirty="0" smtClean="0">
                <a:solidFill>
                  <a:schemeClr val="bg1"/>
                </a:solidFill>
              </a:rPr>
              <a:t>a</a:t>
            </a:r>
          </a:p>
          <a:p>
            <a:pPr lvl="1"/>
            <a:r>
              <a:rPr lang="en-US" dirty="0" smtClean="0"/>
              <a:t>The tenant units must be made aware of their specific supporting requirements, terminology and signals that will be used by the Air Force C2 element, and response procedures</a:t>
            </a:r>
          </a:p>
          <a:p>
            <a:pPr lvl="1"/>
            <a:r>
              <a:rPr lang="en-US" dirty="0" smtClean="0"/>
              <a:t>In instances where the Air Force is the tenant unit, Air Force senior leaders must quickly ascertain and distribute the host unit’s response procedures and terminology that will be used </a:t>
            </a:r>
          </a:p>
          <a:p>
            <a:pPr lvl="1"/>
            <a:r>
              <a:rPr lang="en-US" dirty="0" smtClean="0"/>
              <a:t>As part of the response protocol, Air Force leadership should consider placing a liaison officer in the ICP or EOC </a:t>
            </a:r>
          </a:p>
          <a:p>
            <a:pPr lvl="1">
              <a:buNone/>
            </a:pPr>
            <a:r>
              <a:rPr lang="en-US" sz="600" dirty="0" smtClean="0">
                <a:solidFill>
                  <a:schemeClr val="bg1"/>
                </a:solidFill>
              </a:rPr>
              <a:t>a</a:t>
            </a:r>
          </a:p>
          <a:p>
            <a:pPr lvl="1">
              <a:buNone/>
            </a:pPr>
            <a:endParaRPr lang="en-US" sz="1400" dirty="0" smtClean="0"/>
          </a:p>
          <a:p>
            <a:pPr lvl="1">
              <a:buNone/>
            </a:pPr>
            <a:r>
              <a:rPr lang="en-US" sz="1400" dirty="0" smtClean="0"/>
              <a:t>  				            AFMAN 10-2502</a:t>
            </a:r>
          </a:p>
          <a:p>
            <a:pPr lvl="1"/>
            <a:endParaRPr lang="en-US" dirty="0" smtClean="0"/>
          </a:p>
          <a:p>
            <a:pPr lvl="1">
              <a:buNone/>
            </a:pP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Joint Arena</a:t>
            </a:r>
            <a:endParaRPr lang="en-US" dirty="0"/>
          </a:p>
        </p:txBody>
      </p:sp>
      <p:sp>
        <p:nvSpPr>
          <p:cNvPr id="3" name="Content Placeholder 2"/>
          <p:cNvSpPr>
            <a:spLocks noGrp="1"/>
          </p:cNvSpPr>
          <p:nvPr>
            <p:ph idx="1"/>
          </p:nvPr>
        </p:nvSpPr>
        <p:spPr>
          <a:xfrm>
            <a:off x="381001" y="1219200"/>
            <a:ext cx="8382000" cy="4654550"/>
          </a:xfrm>
        </p:spPr>
        <p:txBody>
          <a:bodyPr/>
          <a:lstStyle/>
          <a:p>
            <a:r>
              <a:rPr lang="en-US" dirty="0" smtClean="0"/>
              <a:t>Combined Operations </a:t>
            </a:r>
          </a:p>
          <a:p>
            <a:pPr lvl="1"/>
            <a:r>
              <a:rPr lang="en-US" dirty="0" smtClean="0"/>
              <a:t>In combined operations (military force composed of elements of two or more allied nations), the Air Force organization should use the same procedures outlined in the joint basing operations</a:t>
            </a:r>
          </a:p>
          <a:p>
            <a:pPr lvl="1"/>
            <a:r>
              <a:rPr lang="en-US" dirty="0" smtClean="0"/>
              <a:t>Quickly exchange information regarding the response structure, supported/supporting requirements, terminology that will be used, and establish a mechanism for the use of liaison officers </a:t>
            </a:r>
          </a:p>
          <a:p>
            <a:pPr lvl="1">
              <a:buNone/>
            </a:pPr>
            <a:r>
              <a:rPr lang="en-US" sz="600" dirty="0" smtClean="0">
                <a:solidFill>
                  <a:schemeClr val="bg1"/>
                </a:solidFill>
              </a:rPr>
              <a:t>a</a:t>
            </a:r>
          </a:p>
          <a:p>
            <a:pPr lvl="1"/>
            <a:endParaRPr lang="en-US" dirty="0" smtClean="0"/>
          </a:p>
          <a:p>
            <a:pPr lvl="1"/>
            <a:endParaRPr lang="en-US" dirty="0" smtClean="0"/>
          </a:p>
          <a:p>
            <a:pPr lvl="1"/>
            <a:endParaRPr lang="en-US" dirty="0" smtClean="0"/>
          </a:p>
          <a:p>
            <a:pPr lvl="1"/>
            <a:endParaRPr lang="en-US" dirty="0" smtClean="0"/>
          </a:p>
          <a:p>
            <a:pPr lvl="1">
              <a:buNone/>
            </a:pPr>
            <a:r>
              <a:rPr lang="en-US" sz="1400" dirty="0" smtClean="0"/>
              <a:t>				           AFMAN 10-2502</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Joint Arena</a:t>
            </a:r>
            <a:endParaRPr lang="en-US" dirty="0"/>
          </a:p>
        </p:txBody>
      </p:sp>
      <p:sp>
        <p:nvSpPr>
          <p:cNvPr id="3" name="Content Placeholder 2"/>
          <p:cNvSpPr>
            <a:spLocks noGrp="1"/>
          </p:cNvSpPr>
          <p:nvPr>
            <p:ph idx="1"/>
          </p:nvPr>
        </p:nvSpPr>
        <p:spPr>
          <a:xfrm>
            <a:off x="381001" y="1371600"/>
            <a:ext cx="8382000" cy="4502150"/>
          </a:xfrm>
        </p:spPr>
        <p:txBody>
          <a:bodyPr/>
          <a:lstStyle/>
          <a:p>
            <a:r>
              <a:rPr lang="en-US" dirty="0" smtClean="0"/>
              <a:t>Information-Sharing Ground Rules </a:t>
            </a:r>
          </a:p>
          <a:p>
            <a:pPr lvl="1"/>
            <a:r>
              <a:rPr lang="en-US" sz="2000" dirty="0" smtClean="0"/>
              <a:t>For situations where joint operations or Unified Command operations are involved, the Joint Information Center (JIC) provides a location for organizations participating in the management of an incident to work together to ensure that timely, accurate, easy-to-understand, and consistent information is disseminated to the public </a:t>
            </a:r>
          </a:p>
          <a:p>
            <a:pPr lvl="1"/>
            <a:r>
              <a:rPr lang="en-US" sz="2000" dirty="0" smtClean="0"/>
              <a:t>While the Air Force strives to share all relevant information in a timely manner, the sharing does not include classified information and may not include details regarding critical mission operations </a:t>
            </a:r>
          </a:p>
          <a:p>
            <a:pPr lvl="2"/>
            <a:r>
              <a:rPr lang="en-US" sz="1600" dirty="0" smtClean="0"/>
              <a:t>This lack of information sharing will be the exception rather than the rule</a:t>
            </a:r>
          </a:p>
          <a:p>
            <a:pPr lvl="2"/>
            <a:r>
              <a:rPr lang="en-US" sz="1600" dirty="0" smtClean="0"/>
              <a:t>AFI 35-101, </a:t>
            </a:r>
            <a:r>
              <a:rPr lang="en-US" sz="1600" i="1" dirty="0" smtClean="0"/>
              <a:t>Public Affairs Policies and Procedures</a:t>
            </a:r>
            <a:r>
              <a:rPr lang="en-US" sz="1600" dirty="0" smtClean="0"/>
              <a:t>, is the source document for Air Force interaction and participation with the JIC </a:t>
            </a:r>
          </a:p>
          <a:p>
            <a:pPr lvl="2">
              <a:buNone/>
            </a:pPr>
            <a:r>
              <a:rPr lang="en-US" sz="400" dirty="0" smtClean="0">
                <a:solidFill>
                  <a:schemeClr val="bg1"/>
                </a:solidFill>
              </a:rPr>
              <a:t>a</a:t>
            </a:r>
          </a:p>
          <a:p>
            <a:pPr lvl="2"/>
            <a:endParaRPr lang="en-US" sz="1600" dirty="0" smtClean="0"/>
          </a:p>
          <a:p>
            <a:pPr lvl="2">
              <a:buNone/>
            </a:pPr>
            <a:r>
              <a:rPr lang="en-US" sz="1600" dirty="0" smtClean="0"/>
              <a:t>			          </a:t>
            </a:r>
            <a:r>
              <a:rPr lang="en-US" sz="1400" dirty="0" smtClean="0"/>
              <a:t>AFMAN 10-2502</a:t>
            </a:r>
          </a:p>
          <a:p>
            <a:pPr lvl="1"/>
            <a:endParaRPr lang="en-US"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Joint Arena</a:t>
            </a:r>
            <a:endParaRPr lang="en-US" dirty="0"/>
          </a:p>
        </p:txBody>
      </p:sp>
      <p:sp>
        <p:nvSpPr>
          <p:cNvPr id="3" name="Content Placeholder 2"/>
          <p:cNvSpPr>
            <a:spLocks noGrp="1"/>
          </p:cNvSpPr>
          <p:nvPr>
            <p:ph idx="1"/>
          </p:nvPr>
        </p:nvSpPr>
        <p:spPr>
          <a:xfrm>
            <a:off x="381001" y="1371600"/>
            <a:ext cx="8382000" cy="4502150"/>
          </a:xfrm>
        </p:spPr>
        <p:txBody>
          <a:bodyPr/>
          <a:lstStyle/>
          <a:p>
            <a:r>
              <a:rPr lang="en-US" dirty="0" smtClean="0"/>
              <a:t>Interaction and Integration of Other Plans </a:t>
            </a:r>
          </a:p>
          <a:p>
            <a:pPr lvl="1">
              <a:buNone/>
            </a:pPr>
            <a:r>
              <a:rPr lang="en-US" sz="800" dirty="0" smtClean="0">
                <a:solidFill>
                  <a:schemeClr val="bg1"/>
                </a:solidFill>
              </a:rPr>
              <a:t>a</a:t>
            </a:r>
          </a:p>
          <a:p>
            <a:pPr lvl="1"/>
            <a:r>
              <a:rPr lang="en-US" dirty="0" smtClean="0"/>
              <a:t>The geographical combatant commanders are designated the supported combatant commanders for the DOD response to an incident that occurs within their respective AORs </a:t>
            </a:r>
          </a:p>
          <a:p>
            <a:pPr lvl="1">
              <a:buNone/>
            </a:pPr>
            <a:r>
              <a:rPr lang="en-US" sz="600" dirty="0" smtClean="0">
                <a:solidFill>
                  <a:schemeClr val="bg1"/>
                </a:solidFill>
              </a:rPr>
              <a:t>a</a:t>
            </a:r>
          </a:p>
          <a:p>
            <a:pPr lvl="1"/>
            <a:r>
              <a:rPr lang="en-US" dirty="0" smtClean="0"/>
              <a:t>The operations center designated by the combatant commander is DOD’s regional coordination center</a:t>
            </a:r>
          </a:p>
          <a:p>
            <a:pPr lvl="1">
              <a:buNone/>
            </a:pPr>
            <a:r>
              <a:rPr lang="en-US" sz="600" dirty="0" smtClean="0">
                <a:solidFill>
                  <a:schemeClr val="bg1"/>
                </a:solidFill>
              </a:rPr>
              <a:t>a </a:t>
            </a:r>
          </a:p>
          <a:p>
            <a:pPr lvl="1"/>
            <a:r>
              <a:rPr lang="en-US" dirty="0" smtClean="0"/>
              <a:t>The supported combatant commander is responsible for executing the DOD response mission and exercises operational control, as specified by the </a:t>
            </a:r>
            <a:r>
              <a:rPr lang="en-US" dirty="0" err="1" smtClean="0"/>
              <a:t>SecDef</a:t>
            </a:r>
            <a:r>
              <a:rPr lang="en-US" dirty="0" smtClean="0"/>
              <a:t>, over military forces responding to the incident </a:t>
            </a:r>
          </a:p>
          <a:p>
            <a:pPr lvl="1">
              <a:buNone/>
            </a:pPr>
            <a:endParaRPr lang="en-US" dirty="0" smtClean="0"/>
          </a:p>
          <a:p>
            <a:pPr lvl="2">
              <a:buNone/>
            </a:pPr>
            <a:r>
              <a:rPr lang="en-US" sz="1600" dirty="0" smtClean="0"/>
              <a:t>			          </a:t>
            </a:r>
            <a:r>
              <a:rPr lang="en-US" sz="1400" dirty="0" smtClean="0"/>
              <a:t>AFMAN 10-2502</a:t>
            </a:r>
          </a:p>
          <a:p>
            <a:pPr lvl="1"/>
            <a:endParaRPr lang="en-US"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AFIMS and FES</a:t>
            </a:r>
            <a:endParaRPr lang="en-US" dirty="0"/>
          </a:p>
        </p:txBody>
      </p:sp>
      <p:sp>
        <p:nvSpPr>
          <p:cNvPr id="3" name="Content Placeholder 2"/>
          <p:cNvSpPr>
            <a:spLocks noGrp="1"/>
          </p:cNvSpPr>
          <p:nvPr>
            <p:ph idx="1"/>
          </p:nvPr>
        </p:nvSpPr>
        <p:spPr>
          <a:xfrm>
            <a:off x="0" y="1295400"/>
            <a:ext cx="9144000" cy="5105400"/>
          </a:xfrm>
        </p:spPr>
        <p:txBody>
          <a:bodyPr/>
          <a:lstStyle/>
          <a:p>
            <a:r>
              <a:rPr lang="en-US" dirty="0" smtClean="0"/>
              <a:t>AFI 32-2001</a:t>
            </a:r>
          </a:p>
          <a:p>
            <a:pPr lvl="1"/>
            <a:r>
              <a:rPr lang="en-US" dirty="0" smtClean="0"/>
              <a:t>3.5.1. Emergency </a:t>
            </a:r>
            <a:r>
              <a:rPr lang="en-US" dirty="0" smtClean="0"/>
              <a:t>incidents according to the Air Force Incident Management System (AFIMS) defined in AFI 10-2501</a:t>
            </a:r>
          </a:p>
          <a:p>
            <a:pPr lvl="1"/>
            <a:endParaRPr lang="en-US" dirty="0" smtClean="0"/>
          </a:p>
          <a:p>
            <a:pPr lvl="1"/>
            <a:r>
              <a:rPr lang="en-US" dirty="0" smtClean="0"/>
              <a:t>3.5.1.1</a:t>
            </a:r>
            <a:r>
              <a:rPr lang="en-US" dirty="0"/>
              <a:t>. The Incident Commander (IC) is the individual responsible for all incident activities, including responder safety, development of an Incident Action Plan, and utilization of all emergency resources. The IC has overall authority and responsibility for conducting incident operations and is responsible for the management of all incident operations at the incident site. An IC is required for all incidents. </a:t>
            </a:r>
            <a:r>
              <a:rPr lang="en-US" dirty="0">
                <a:solidFill>
                  <a:srgbClr val="FF0000"/>
                </a:solidFill>
              </a:rPr>
              <a:t>The senior fire official is ordinarily the IC for all incidents requiring response by more than one agency/organization</a:t>
            </a:r>
            <a:r>
              <a:rPr lang="en-US" dirty="0" smtClean="0">
                <a:solidFill>
                  <a:srgbClr val="FF0000"/>
                </a:solidFill>
              </a:rPr>
              <a:t>. </a:t>
            </a:r>
            <a:r>
              <a:rPr lang="en-US" sz="800" dirty="0" smtClean="0">
                <a:solidFill>
                  <a:schemeClr val="bg1"/>
                </a:solidFill>
              </a:rPr>
              <a:t>a</a:t>
            </a:r>
            <a:endParaRPr lang="en-US" sz="800" dirty="0" smtClean="0">
              <a:solidFill>
                <a:schemeClr val="bg1"/>
              </a:solidFill>
            </a:endParaRPr>
          </a:p>
          <a:p>
            <a:pPr lvl="1">
              <a:buNone/>
            </a:pPr>
            <a:r>
              <a:rPr lang="en-US" sz="1400" dirty="0" smtClean="0"/>
              <a:t>				</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lstStyle/>
          <a:p>
            <a:r>
              <a:rPr lang="en-US" dirty="0" smtClean="0"/>
              <a:t>Joint Basing Operations</a:t>
            </a:r>
          </a:p>
          <a:p>
            <a:r>
              <a:rPr lang="en-US" dirty="0" smtClean="0"/>
              <a:t>Combined Operations</a:t>
            </a:r>
          </a:p>
          <a:p>
            <a:r>
              <a:rPr lang="en-US" dirty="0" smtClean="0"/>
              <a:t>Information-Sharing Ground Rules</a:t>
            </a:r>
          </a:p>
          <a:p>
            <a:r>
              <a:rPr lang="en-US" dirty="0" smtClean="0"/>
              <a:t>Interaction and Integration</a:t>
            </a:r>
          </a:p>
          <a:p>
            <a:r>
              <a:rPr lang="en-US" dirty="0" smtClean="0"/>
              <a:t>AFIMS Verbiage from AFI 32-2001</a:t>
            </a:r>
          </a:p>
          <a:p>
            <a:endParaRPr lang="en-US" dirty="0" smtClean="0"/>
          </a:p>
          <a:p>
            <a:endParaRPr lang="en-US" dirty="0" smtClean="0"/>
          </a:p>
          <a:p>
            <a:endParaRPr lang="en-US" dirty="0"/>
          </a:p>
        </p:txBody>
      </p:sp>
    </p:spTree>
  </p:cSld>
  <p:clrMapOvr>
    <a:masterClrMapping/>
  </p:clrMapOvr>
</p:sld>
</file>

<file path=ppt/theme/theme1.xml><?xml version="1.0" encoding="utf-8"?>
<a:theme xmlns:a="http://schemas.openxmlformats.org/drawingml/2006/main" name="CERC">
  <a:themeElements>
    <a:clrScheme name="CERC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CERC">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charset="0"/>
          </a:defRPr>
        </a:defPPr>
      </a:lstStyle>
    </a:lnDef>
  </a:objectDefaults>
  <a:extraClrSchemeLst>
    <a:extraClrScheme>
      <a:clrScheme name="CERC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ERC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ERC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ERC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ERC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ERC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ERC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053EFCA5C4AC142844ACB12D4D215A3" ma:contentTypeVersion="0" ma:contentTypeDescription="Create a new document." ma:contentTypeScope="" ma:versionID="4704a77e20ed5e55377f4a9a7a9062c6">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3BBC554-9D8B-47C0-9678-350D04F53A96}"/>
</file>

<file path=customXml/itemProps2.xml><?xml version="1.0" encoding="utf-8"?>
<ds:datastoreItem xmlns:ds="http://schemas.openxmlformats.org/officeDocument/2006/customXml" ds:itemID="{DA20154C-2D31-4961-8440-1B875A6D6636}"/>
</file>

<file path=customXml/itemProps3.xml><?xml version="1.0" encoding="utf-8"?>
<ds:datastoreItem xmlns:ds="http://schemas.openxmlformats.org/officeDocument/2006/customXml" ds:itemID="{24807C98-CD26-4D88-A028-306E5CDAC476}"/>
</file>

<file path=docProps/app.xml><?xml version="1.0" encoding="utf-8"?>
<Properties xmlns="http://schemas.openxmlformats.org/officeDocument/2006/extended-properties" xmlns:vt="http://schemas.openxmlformats.org/officeDocument/2006/docPropsVTypes">
  <Template>AFIMS in the Joint Arena</Template>
  <TotalTime>1574</TotalTime>
  <Words>601</Words>
  <Application>Microsoft Office PowerPoint</Application>
  <PresentationFormat>On-screen Show (4:3)</PresentationFormat>
  <Paragraphs>69</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Century Schoolbook</vt:lpstr>
      <vt:lpstr>Wingdings</vt:lpstr>
      <vt:lpstr>CERC</vt:lpstr>
      <vt:lpstr>AFIMS  In The Joint Arena </vt:lpstr>
      <vt:lpstr>Overview</vt:lpstr>
      <vt:lpstr>The Joint Arena</vt:lpstr>
      <vt:lpstr>The Joint Arena</vt:lpstr>
      <vt:lpstr>The Joint Arena</vt:lpstr>
      <vt:lpstr>The Joint Arena</vt:lpstr>
      <vt:lpstr>The Joint Arena</vt:lpstr>
      <vt:lpstr>AFIMS and FES</vt:lpstr>
      <vt:lpstr>Summary</vt:lpstr>
    </vt:vector>
  </TitlesOfParts>
  <Company>U.S. Air Force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AFIMS  In The Joint Arena  &amp;  Incident Command</dc:title>
  <dc:creator>Thomas.Ryan</dc:creator>
  <cp:lastModifiedBy>MOORE, DAMEAN L MSgt USAF ACC 823 RHS DET 1/CEF</cp:lastModifiedBy>
  <cp:revision>24</cp:revision>
  <dcterms:created xsi:type="dcterms:W3CDTF">2010-10-12T14:23:37Z</dcterms:created>
  <dcterms:modified xsi:type="dcterms:W3CDTF">2017-10-18T11:33:04Z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0x010100C053EFCA5C4AC142844ACB12D4D215A3</vt:lpwstr>
  </property>
</Properties>
</file>