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6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17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20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28"/>
  </p:notesMasterIdLst>
  <p:handoutMasterIdLst>
    <p:handoutMasterId r:id="rId29"/>
  </p:handoutMasterIdLst>
  <p:sldIdLst>
    <p:sldId id="1046" r:id="rId2"/>
    <p:sldId id="1038" r:id="rId3"/>
    <p:sldId id="1044" r:id="rId4"/>
    <p:sldId id="1036" r:id="rId5"/>
    <p:sldId id="1039" r:id="rId6"/>
    <p:sldId id="1037" r:id="rId7"/>
    <p:sldId id="1002" r:id="rId8"/>
    <p:sldId id="1018" r:id="rId9"/>
    <p:sldId id="1015" r:id="rId10"/>
    <p:sldId id="1042" r:id="rId11"/>
    <p:sldId id="1016" r:id="rId12"/>
    <p:sldId id="999" r:id="rId13"/>
    <p:sldId id="1003" r:id="rId14"/>
    <p:sldId id="1005" r:id="rId15"/>
    <p:sldId id="1006" r:id="rId16"/>
    <p:sldId id="1007" r:id="rId17"/>
    <p:sldId id="1012" r:id="rId18"/>
    <p:sldId id="1049" r:id="rId19"/>
    <p:sldId id="1053" r:id="rId20"/>
    <p:sldId id="1048" r:id="rId21"/>
    <p:sldId id="1029" r:id="rId22"/>
    <p:sldId id="1051" r:id="rId23"/>
    <p:sldId id="1050" r:id="rId24"/>
    <p:sldId id="1052" r:id="rId25"/>
    <p:sldId id="1045" r:id="rId26"/>
    <p:sldId id="1047" r:id="rId27"/>
  </p:sldIdLst>
  <p:sldSz cx="9144000" cy="6858000" type="screen4x3"/>
  <p:notesSz cx="6881813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CC9900"/>
    <a:srgbClr val="FFFF99"/>
    <a:srgbClr val="000066"/>
    <a:srgbClr val="FFFF00"/>
    <a:srgbClr val="FF0000"/>
    <a:srgbClr val="6699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69" autoAdjust="0"/>
    <p:restoredTop sz="86957" autoAdjust="0"/>
  </p:normalViewPr>
  <p:slideViewPr>
    <p:cSldViewPr snapToGrid="0">
      <p:cViewPr varScale="1">
        <p:scale>
          <a:sx n="93" d="100"/>
          <a:sy n="93" d="100"/>
        </p:scale>
        <p:origin x="-234" y="-96"/>
      </p:cViewPr>
      <p:guideLst>
        <p:guide orient="horz" pos="917"/>
        <p:guide pos="2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822" y="-60"/>
      </p:cViewPr>
      <p:guideLst>
        <p:guide orient="horz" pos="2937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t" anchorCtr="0" compatLnSpc="1">
            <a:prstTxWarp prst="textNoShape">
              <a:avLst/>
            </a:prstTxWarp>
          </a:bodyPr>
          <a:lstStyle>
            <a:lvl1pPr algn="l" defTabSz="928688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8900" y="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t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85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b" anchorCtr="0" compatLnSpc="1">
            <a:prstTxWarp prst="textNoShape">
              <a:avLst/>
            </a:prstTxWarp>
          </a:bodyPr>
          <a:lstStyle>
            <a:lvl1pPr algn="l" defTabSz="928688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8900" y="883285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b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200" b="0"/>
            </a:lvl1pPr>
          </a:lstStyle>
          <a:p>
            <a:pPr>
              <a:defRPr/>
            </a:pPr>
            <a:fld id="{D4730C15-F495-4375-9FA4-A066A2BFF3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9848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t" anchorCtr="0" compatLnSpc="1">
            <a:prstTxWarp prst="textNoShape">
              <a:avLst/>
            </a:prstTxWarp>
          </a:bodyPr>
          <a:lstStyle>
            <a:lvl1pPr algn="l" defTabSz="928688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900" y="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t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700088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418013"/>
            <a:ext cx="5046663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b" anchorCtr="0" compatLnSpc="1">
            <a:prstTxWarp prst="textNoShape">
              <a:avLst/>
            </a:prstTxWarp>
          </a:bodyPr>
          <a:lstStyle>
            <a:lvl1pPr algn="l" defTabSz="928688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900" y="883285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b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200" b="0"/>
            </a:lvl1pPr>
          </a:lstStyle>
          <a:p>
            <a:pPr>
              <a:defRPr/>
            </a:pPr>
            <a:fld id="{BA8A1508-ED2B-4174-A2D6-E21A8F81CE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416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560312-DFB4-43AA-86FB-B2518EAE409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information is taken from AFMAN 10-2503. Attachment 9 has</a:t>
            </a:r>
            <a:r>
              <a:rPr lang="en-US" baseline="0" dirty="0" smtClean="0"/>
              <a:t> detailed procedures for CCA Manning and as well as the process.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8A1508-ED2B-4174-A2D6-E21A8F81CEA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establishing</a:t>
            </a:r>
            <a:r>
              <a:rPr lang="en-US" baseline="0" dirty="0" smtClean="0"/>
              <a:t> a CCA, the first step is to ensure proper site selection while considering weather, terrain, amount of space needed, accessibility, etc. Before laying out the color-coded rope, stand into the wind with a compass heading of 360 degrees. Then, choose a 45 degree angle to the left or to the right at which to lay the rope, heading crosswind.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8A1508-ED2B-4174-A2D6-E21A8F81CEA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NARP provides manning</a:t>
            </a:r>
            <a:r>
              <a:rPr lang="en-US" baseline="0" dirty="0" smtClean="0"/>
              <a:t> information for CCS operations as well as a recommended materials listing. The NARP should be used for all set-up and processing procedures.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8A1508-ED2B-4174-A2D6-E21A8F81CEA8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560312-DFB4-43AA-86FB-B2518EAE4090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Times New Roman" pitchFamily="18" charset="0"/>
              </a:rPr>
              <a:t>AFMAN 10-2503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51A47C-6A63-4239-A182-EE44465268F2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Times New Roman" pitchFamily="18" charset="0"/>
              </a:rPr>
              <a:t>NOTE: Terms for traditional CBRN decon are Immediate, operational, thorough, and clearance</a:t>
            </a:r>
          </a:p>
          <a:p>
            <a:endParaRPr lang="en-US" smtClean="0">
              <a:latin typeface="Times New Roman" pitchFamily="18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5F9F6B-E7C8-4F9B-BCCC-7500DCEFFF52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Times New Roman" pitchFamily="18" charset="0"/>
              </a:rPr>
              <a:t>AFMAN 10-2503 Table A6.15. Installation Subject Matter Areas of Expertise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5621C6-298C-4A02-A3C7-EC30E6F06633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Times New Roman" pitchFamily="18" charset="0"/>
              </a:rPr>
              <a:t>AFMAN 10-2503 Paragraphs 2.2.14.3.5. and 2.2.14.4.2.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8EEA22-A989-41C3-844F-45CE4D6F2D6C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8A1508-ED2B-4174-A2D6-E21A8F81CEA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Times New Roman" pitchFamily="18" charset="0"/>
              </a:rPr>
              <a:t>AFMAN 10-2503 – Paragraph 2.2.14.3.2. 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9E799C-789F-4594-9ED1-0008C4387D01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Times New Roman" pitchFamily="18" charset="0"/>
              </a:rPr>
              <a:t>AFMAN 10-2503 Paragraph 2.2.14.3. and 2.2.14.3.1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3363CE-2CC4-4C6F-8278-14076E82EEF8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is important to remind students that there is a difference between </a:t>
            </a:r>
            <a:r>
              <a:rPr lang="en-US" dirty="0" err="1" smtClean="0"/>
              <a:t>decon</a:t>
            </a:r>
            <a:r>
              <a:rPr lang="en-US" baseline="0" dirty="0" smtClean="0"/>
              <a:t> processes (i.e. Contamination Control Area, Contamination Control Station) and </a:t>
            </a:r>
            <a:r>
              <a:rPr lang="en-US" baseline="0" dirty="0" err="1" smtClean="0"/>
              <a:t>Decon</a:t>
            </a:r>
            <a:r>
              <a:rPr lang="en-US" baseline="0" dirty="0" smtClean="0"/>
              <a:t> Systems (i.e. CAPS, CBRIPS, Hit and Run Kits, etc).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8A1508-ED2B-4174-A2D6-E21A8F81CEA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270000" y="1233488"/>
            <a:ext cx="655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 i="1">
                <a:latin typeface="Century Schoolbook" pitchFamily="18" charset="0"/>
              </a:rPr>
              <a:t>I n t e g r i t y  -  S e r v i c e  -  E x c e l l e n c e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406525" y="500063"/>
            <a:ext cx="628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3600" i="1"/>
              <a:t>Headquarters U.S. Air Force</a:t>
            </a: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8" name="Picture 8" descr="afsymb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" y="3698875"/>
            <a:ext cx="3305175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5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4095750" y="3924300"/>
            <a:ext cx="4495800" cy="10477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0186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3467100" y="1962150"/>
            <a:ext cx="5143500" cy="1600200"/>
          </a:xfrm>
        </p:spPr>
        <p:txBody>
          <a:bodyPr/>
          <a:lstStyle>
            <a:lvl1pPr>
              <a:defRPr sz="440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39033-C9A9-474E-A273-A674E39CC3D3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E64D2-0F27-4E14-A62D-A19BBA7DEB98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3FA16-85EE-4456-83B1-A60B948E0BFB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9267E-74DB-429F-A306-BBD4076612C4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9275" y="76200"/>
            <a:ext cx="2032000" cy="5784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76200"/>
            <a:ext cx="5946775" cy="5784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DCCC9-48F4-4F63-9EDC-9C6DDD13AF75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551E9-E5A2-476E-AC80-F6B2584EB7EA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7086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F012E-9BDC-4923-9940-9929DE68E87F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6" name="Rectangle 102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5E978-7D8C-4A98-AE61-C7BD59A995DA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063E6-20A5-4516-A299-B02F34B03533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15600-6E51-4562-BEA1-9C6949C3F0F1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5115C-06F6-4D14-AC3E-B2A7E48D930B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27599-288E-4A11-8A08-C430441F604F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BF4E3-8253-4F59-A304-D702EC946F78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6" name="Rectangle 102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18BC-A587-49CF-8524-E138325E2D26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87BE6-08BE-4DC4-B2F3-028353A63019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8" name="Rectangle 102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8503B-C0B9-4F0F-A150-5C24EB3BC5B3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8F342-3940-4ACB-A24B-E4A221ACB8BE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C9A06-DEDE-4C69-BDEB-476E493FD0ED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AC559-67EC-49F3-A768-3099445FB2E4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3" name="Rectangle 102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4D281-0384-484A-98C0-DA06036435DC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B0BCC-FA7D-4302-B93E-FFA7C9A79291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6" name="Rectangle 102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02560-1191-411D-91EE-73BAF95822DC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837A1-F79B-4E29-937F-19DFDC030A0F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6" name="Rectangle 102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37D00-67BE-403E-A9B8-815C9F875E29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0100" y="1536700"/>
            <a:ext cx="81311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9155" name="Rectangle 10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24625"/>
            <a:ext cx="121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000" b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fld id="{E3D68D57-D679-42CB-AB0B-12AADE8C3BD9}" type="datetime1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49156" name="Rectangle 10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88300" y="6524625"/>
            <a:ext cx="1143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b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fld id="{B5ED4FE0-A5D3-4200-AC0F-FE6FDEC71E08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2"/>
              </a:solidFill>
            </a:endParaRPr>
          </a:p>
        </p:txBody>
      </p:sp>
      <p:sp>
        <p:nvSpPr>
          <p:cNvPr id="49157" name="Text Box 1029"/>
          <p:cNvSpPr txBox="1">
            <a:spLocks noChangeArrowheads="1"/>
          </p:cNvSpPr>
          <p:nvPr/>
        </p:nvSpPr>
        <p:spPr bwMode="auto">
          <a:xfrm>
            <a:off x="1295400" y="6491288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600" i="1">
                <a:latin typeface="Century Schoolbook" pitchFamily="18" charset="0"/>
              </a:rPr>
              <a:t>I n t e g r i t y  -  S e r v i c e  -  E x c e l l e n c e</a:t>
            </a:r>
          </a:p>
        </p:txBody>
      </p:sp>
      <p:sp>
        <p:nvSpPr>
          <p:cNvPr id="1030" name="Rectangle 1030"/>
          <p:cNvSpPr>
            <a:spLocks noGrp="1" noChangeArrowheads="1"/>
          </p:cNvSpPr>
          <p:nvPr>
            <p:ph type="title"/>
          </p:nvPr>
        </p:nvSpPr>
        <p:spPr bwMode="auto">
          <a:xfrm>
            <a:off x="1663700" y="76200"/>
            <a:ext cx="708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9159" name="Line 1031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160" name="Line 1032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033" name="Picture 1033" descr="afsymbol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2113" y="90488"/>
            <a:ext cx="1346200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  <p:sldLayoutId id="2147483921" r:id="rId12"/>
  </p:sldLayoutIdLst>
  <p:transition/>
  <p:timing>
    <p:tnLst>
      <p:par>
        <p:cTn id="1" dur="indefinite" restart="never" nodeType="tmRoot"/>
      </p:par>
    </p:tnLst>
  </p:timing>
  <p:hf hdr="0" ft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151C77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151C77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151C77"/>
        </a:buClr>
        <a:buSzPct val="80000"/>
        <a:buFont typeface="Wingdings" pitchFamily="2" charset="2"/>
        <a:buChar char="n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988300" y="6524625"/>
            <a:ext cx="1143000" cy="304800"/>
          </a:xfrm>
          <a:prstGeom prst="rect">
            <a:avLst/>
          </a:prstGeom>
          <a:noFill/>
        </p:spPr>
        <p:txBody>
          <a:bodyPr/>
          <a:lstStyle/>
          <a:p>
            <a:fld id="{4BFEC39C-6150-41D0-83E2-3281B064D44B}" type="slidenum">
              <a:rPr lang="en-US" smtClean="0">
                <a:latin typeface="Arial" charset="0"/>
                <a:cs typeface="Arial" charset="0"/>
              </a:rPr>
              <a:pPr/>
              <a:t>1</a:t>
            </a:fld>
            <a:endParaRPr lang="en-US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962150"/>
            <a:ext cx="8229600" cy="1600200"/>
          </a:xfrm>
        </p:spPr>
        <p:txBody>
          <a:bodyPr/>
          <a:lstStyle/>
          <a:p>
            <a:r>
              <a:rPr lang="en-US" dirty="0" smtClean="0"/>
              <a:t>Decontamination</a:t>
            </a:r>
            <a:endParaRPr lang="en-US" sz="4400" dirty="0" smtClean="0"/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32366" y="4211686"/>
            <a:ext cx="4359184" cy="2149925"/>
          </a:xfrm>
        </p:spPr>
        <p:txBody>
          <a:bodyPr/>
          <a:lstStyle/>
          <a:p>
            <a:pPr algn="r"/>
            <a:r>
              <a:rPr lang="en-US" dirty="0" smtClean="0"/>
              <a:t>Silver Flag</a:t>
            </a:r>
          </a:p>
          <a:p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92" y="1371445"/>
            <a:ext cx="8131175" cy="4324350"/>
          </a:xfrm>
        </p:spPr>
        <p:txBody>
          <a:bodyPr/>
          <a:lstStyle/>
          <a:p>
            <a:pPr eaLnBrk="1" hangingPunct="1"/>
            <a:r>
              <a:rPr lang="en-US" dirty="0" smtClean="0"/>
              <a:t>Disposal Methods – final disposition</a:t>
            </a:r>
          </a:p>
          <a:p>
            <a:pPr lvl="1" eaLnBrk="1" hangingPunct="1"/>
            <a:r>
              <a:rPr lang="en-US" dirty="0" smtClean="0"/>
              <a:t>CONUS</a:t>
            </a:r>
          </a:p>
          <a:p>
            <a:pPr lvl="2" eaLnBrk="1" hangingPunct="1"/>
            <a:r>
              <a:rPr lang="en-US" dirty="0" smtClean="0"/>
              <a:t>EPA</a:t>
            </a:r>
          </a:p>
          <a:p>
            <a:pPr lvl="2" eaLnBrk="1" hangingPunct="1"/>
            <a:r>
              <a:rPr lang="en-US" dirty="0" smtClean="0"/>
              <a:t>State and Local governments</a:t>
            </a:r>
          </a:p>
          <a:p>
            <a:pPr lvl="1" eaLnBrk="1" hangingPunct="1"/>
            <a:r>
              <a:rPr lang="en-US" dirty="0" smtClean="0"/>
              <a:t>OCONUS </a:t>
            </a:r>
          </a:p>
          <a:p>
            <a:pPr lvl="2" eaLnBrk="1" hangingPunct="1"/>
            <a:r>
              <a:rPr lang="en-US" dirty="0" smtClean="0"/>
              <a:t>Overseas Environmental Baseline Guidance Document (OEBGD)</a:t>
            </a:r>
          </a:p>
          <a:p>
            <a:pPr lvl="2" eaLnBrk="1" hangingPunct="1"/>
            <a:r>
              <a:rPr lang="en-US" dirty="0" smtClean="0"/>
              <a:t>Country Final Governing Standard (FGS)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8515600-6E51-4562-BEA1-9C6949C3F0F1}" type="slidenum">
              <a:rPr lang="en-US" smtClean="0"/>
              <a:pPr>
                <a:defRPr/>
              </a:pPr>
              <a:t>10</a:t>
            </a:fld>
            <a:endParaRPr lang="en-US">
              <a:solidFill>
                <a:schemeClr val="bg2"/>
              </a:solidFill>
            </a:endParaRPr>
          </a:p>
        </p:txBody>
      </p:sp>
      <p:pic>
        <p:nvPicPr>
          <p:cNvPr id="8194" name="Picture 2" descr="http://netrightdaily.com/wp-content/uploads/2010/06/EPA-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2967" y="1349787"/>
            <a:ext cx="1795749" cy="1795749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 l="42253" t="25363" r="19322" b="7487"/>
          <a:stretch>
            <a:fillRect/>
          </a:stretch>
        </p:blipFill>
        <p:spPr bwMode="auto">
          <a:xfrm>
            <a:off x="6405247" y="3884376"/>
            <a:ext cx="1863663" cy="235679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Factors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532541" y="1378523"/>
            <a:ext cx="5411787" cy="3035300"/>
          </a:xfrm>
        </p:spPr>
        <p:txBody>
          <a:bodyPr/>
          <a:lstStyle/>
          <a:p>
            <a:pPr eaLnBrk="1" hangingPunct="1"/>
            <a:r>
              <a:rPr lang="en-US" dirty="0" smtClean="0"/>
              <a:t>Run-off Control</a:t>
            </a:r>
          </a:p>
          <a:p>
            <a:pPr lvl="1" eaLnBrk="1" hangingPunct="1"/>
            <a:r>
              <a:rPr lang="en-US" dirty="0" smtClean="0"/>
              <a:t>Viable/necessary technique during irregular warfare situations</a:t>
            </a:r>
          </a:p>
          <a:p>
            <a:pPr lvl="1" eaLnBrk="1" hangingPunct="1"/>
            <a:r>
              <a:rPr lang="en-US" dirty="0" smtClean="0"/>
              <a:t>Adequate </a:t>
            </a:r>
            <a:r>
              <a:rPr lang="en-US" dirty="0" err="1" smtClean="0"/>
              <a:t>berm</a:t>
            </a:r>
            <a:r>
              <a:rPr lang="en-US" dirty="0" smtClean="0"/>
              <a:t> should be erected surrounding any area where contaminated run-off or waste is anticipated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EA52427-3067-460B-865F-FAC81BD3E86A}" type="slidenum">
              <a:rPr lang="en-US" smtClean="0"/>
              <a:pPr/>
              <a:t>11</a:t>
            </a:fld>
            <a:endParaRPr lang="en-US" smtClean="0">
              <a:solidFill>
                <a:schemeClr val="bg2"/>
              </a:solidFill>
            </a:endParaRPr>
          </a:p>
        </p:txBody>
      </p:sp>
      <p:pic>
        <p:nvPicPr>
          <p:cNvPr id="16390" name="Picture 7" descr="http://www.santafenm.gov/images/pages/N257/storm_water_runoffResiz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5443" y="1525397"/>
            <a:ext cx="2943225" cy="4419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Layout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530953" y="1372269"/>
            <a:ext cx="8131175" cy="4311650"/>
          </a:xfrm>
        </p:spPr>
        <p:txBody>
          <a:bodyPr/>
          <a:lstStyle/>
          <a:p>
            <a:r>
              <a:rPr lang="en-US" dirty="0" err="1" smtClean="0"/>
              <a:t>Decon</a:t>
            </a:r>
            <a:r>
              <a:rPr lang="en-US" dirty="0" smtClean="0"/>
              <a:t> corridor is a vital part of any incident and requires specific equipment to operate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4EA1FF5-B450-4C70-9BFD-F43876875169}" type="slidenum">
              <a:rPr lang="en-US" smtClean="0"/>
              <a:pPr/>
              <a:t>12</a:t>
            </a:fld>
            <a:endParaRPr lang="en-US" smtClean="0">
              <a:solidFill>
                <a:schemeClr val="bg2"/>
              </a:solidFill>
            </a:endParaRPr>
          </a:p>
        </p:txBody>
      </p:sp>
      <p:pic>
        <p:nvPicPr>
          <p:cNvPr id="8198" name="Picture 4"/>
          <p:cNvPicPr>
            <a:picLocks noChangeAspect="1" noChangeArrowheads="1"/>
          </p:cNvPicPr>
          <p:nvPr/>
        </p:nvPicPr>
        <p:blipFill>
          <a:blip r:embed="rId2" cstate="print"/>
          <a:srcRect l="11197" r="5399" b="-327"/>
          <a:stretch>
            <a:fillRect/>
          </a:stretch>
        </p:blipFill>
        <p:spPr bwMode="auto">
          <a:xfrm>
            <a:off x="503524" y="2364265"/>
            <a:ext cx="4195763" cy="383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Indy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1872" y="3405379"/>
            <a:ext cx="4419600" cy="25574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532541" y="1373761"/>
            <a:ext cx="8372475" cy="241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Inside warm zone and upwind of hot zone</a:t>
            </a:r>
          </a:p>
          <a:p>
            <a:pPr eaLnBrk="1" hangingPunct="1">
              <a:defRPr/>
            </a:pPr>
            <a:r>
              <a:rPr lang="en-US" dirty="0" smtClean="0"/>
              <a:t>Establish entry point </a:t>
            </a:r>
          </a:p>
          <a:p>
            <a:pPr lvl="1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Traffic cones on warm/hot zone edge</a:t>
            </a:r>
          </a:p>
          <a:p>
            <a:pPr eaLnBrk="1" hangingPunct="1">
              <a:defRPr/>
            </a:pPr>
            <a:r>
              <a:rPr lang="en-US" dirty="0" smtClean="0"/>
              <a:t>Establish exit point</a:t>
            </a:r>
          </a:p>
          <a:p>
            <a:pPr lvl="1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Traffic cones on warm/cold zone edge</a:t>
            </a:r>
          </a:p>
          <a:p>
            <a:pPr lvl="1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Contamination Control Line (CCL) – unprotected personnel can not cross</a:t>
            </a:r>
          </a:p>
        </p:txBody>
      </p:sp>
      <p:sp>
        <p:nvSpPr>
          <p:cNvPr id="1024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D23BA31-E0AA-4492-8F42-1FF203229547}" type="slidenum">
              <a:rPr lang="en-US" smtClean="0"/>
              <a:pPr/>
              <a:t>13</a:t>
            </a:fld>
            <a:endParaRPr lang="en-US" smtClean="0">
              <a:solidFill>
                <a:schemeClr val="bg2"/>
              </a:solidFill>
            </a:endParaRPr>
          </a:p>
        </p:txBody>
      </p:sp>
      <p:sp>
        <p:nvSpPr>
          <p:cNvPr id="102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Layout</a:t>
            </a:r>
          </a:p>
        </p:txBody>
      </p:sp>
      <p:pic>
        <p:nvPicPr>
          <p:cNvPr id="7" name="Picture 3" descr="Dri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4048" y="3951215"/>
            <a:ext cx="3279191" cy="2400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- Physical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530953" y="1376936"/>
            <a:ext cx="8416925" cy="4324350"/>
          </a:xfrm>
        </p:spPr>
        <p:txBody>
          <a:bodyPr/>
          <a:lstStyle/>
          <a:p>
            <a:pPr eaLnBrk="1" hangingPunct="1"/>
            <a:r>
              <a:rPr lang="en-US" dirty="0" smtClean="0"/>
              <a:t>Physical removal of contaminant from person or object</a:t>
            </a:r>
          </a:p>
          <a:p>
            <a:pPr eaLnBrk="1" hangingPunct="1"/>
            <a:r>
              <a:rPr lang="en-US" dirty="0" smtClean="0"/>
              <a:t>Reduces contaminants concentration</a:t>
            </a:r>
          </a:p>
          <a:p>
            <a:pPr eaLnBrk="1" hangingPunct="1"/>
            <a:r>
              <a:rPr lang="en-US" dirty="0" smtClean="0"/>
              <a:t>Generally contaminant remains chemically unchanged</a:t>
            </a:r>
          </a:p>
          <a:p>
            <a:pPr eaLnBrk="1" hangingPunct="1"/>
            <a:r>
              <a:rPr lang="en-US" dirty="0" smtClean="0"/>
              <a:t>Examples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Absorption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Brushing and scraping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Isolation and disposal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Vacuuming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Washing</a:t>
            </a:r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C98A66C-336B-4BA2-B75B-3D0893D37E1F}" type="slidenum">
              <a:rPr lang="en-US" smtClean="0"/>
              <a:pPr/>
              <a:t>14</a:t>
            </a:fld>
            <a:endParaRPr lang="en-US" smtClean="0">
              <a:solidFill>
                <a:schemeClr val="bg2"/>
              </a:solidFill>
            </a:endParaRPr>
          </a:p>
        </p:txBody>
      </p:sp>
      <p:pic>
        <p:nvPicPr>
          <p:cNvPr id="1026" name="Picture 2" descr="C:\Users\Heidi.Williams\Desktop\Physical Decon.jpg"/>
          <p:cNvPicPr>
            <a:picLocks noChangeAspect="1" noChangeArrowheads="1"/>
          </p:cNvPicPr>
          <p:nvPr/>
        </p:nvPicPr>
        <p:blipFill>
          <a:blip r:embed="rId2" cstate="print"/>
          <a:srcRect l="16200" t="636" r="2715" b="-4428"/>
          <a:stretch>
            <a:fillRect/>
          </a:stretch>
        </p:blipFill>
        <p:spPr bwMode="auto">
          <a:xfrm>
            <a:off x="5018728" y="3095739"/>
            <a:ext cx="2591184" cy="33168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540478" y="1380111"/>
            <a:ext cx="8415338" cy="4324350"/>
          </a:xfrm>
        </p:spPr>
        <p:txBody>
          <a:bodyPr/>
          <a:lstStyle/>
          <a:p>
            <a:pPr eaLnBrk="1" hangingPunct="1"/>
            <a:r>
              <a:rPr lang="en-US" dirty="0" smtClean="0"/>
              <a:t>Generally changes contaminant through some type of chemical reaction</a:t>
            </a:r>
          </a:p>
          <a:p>
            <a:pPr eaLnBrk="1" hangingPunct="1"/>
            <a:r>
              <a:rPr lang="en-US" dirty="0" smtClean="0"/>
              <a:t>Case of etiologic contaminants, chemical methods are actually biologically “killing” organisms </a:t>
            </a:r>
          </a:p>
          <a:p>
            <a:pPr eaLnBrk="1" hangingPunct="1"/>
            <a:r>
              <a:rPr lang="en-US" dirty="0" smtClean="0"/>
              <a:t>Examples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Adsorption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Chemical degradation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Disinfection or sterilization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Neutralization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Solidification</a:t>
            </a:r>
          </a:p>
        </p:txBody>
      </p:sp>
      <p:sp>
        <p:nvSpPr>
          <p:cNvPr id="1229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8D0F252-6E58-44E0-A5D8-96B037F3A2E2}" type="slidenum">
              <a:rPr lang="en-US" smtClean="0"/>
              <a:pPr/>
              <a:t>15</a:t>
            </a:fld>
            <a:endParaRPr lang="en-US" smtClean="0">
              <a:solidFill>
                <a:schemeClr val="bg2"/>
              </a:solidFill>
            </a:endParaRPr>
          </a:p>
        </p:txBody>
      </p:sp>
      <p:sp>
        <p:nvSpPr>
          <p:cNvPr id="122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- Chemical</a:t>
            </a:r>
          </a:p>
        </p:txBody>
      </p:sp>
      <p:pic>
        <p:nvPicPr>
          <p:cNvPr id="2050" name="Picture 2" descr="C:\Users\Heidi.Williams\AppData\Local\Microsoft\Windows\Temporary Internet Files\Content.Outlook\BOSR8ZK0\army mil-56433-2009-11-17-1411431-1024x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2778" y="3607266"/>
            <a:ext cx="3830763" cy="2510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Contamination Control 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30953" y="1373761"/>
            <a:ext cx="8401050" cy="4324350"/>
          </a:xfrm>
        </p:spPr>
        <p:txBody>
          <a:bodyPr/>
          <a:lstStyle/>
          <a:p>
            <a:pPr eaLnBrk="1" hangingPunct="1"/>
            <a:r>
              <a:rPr lang="en-US" dirty="0" smtClean="0"/>
              <a:t>Effectiveness is directly related to degree of effort put forth regarding this area in planning phase</a:t>
            </a:r>
          </a:p>
          <a:p>
            <a:pPr eaLnBrk="1" hangingPunct="1"/>
            <a:r>
              <a:rPr lang="en-US" dirty="0" smtClean="0"/>
              <a:t>If contact with contaminant can be controlled</a:t>
            </a:r>
            <a:endParaRPr lang="en-US" sz="2000" dirty="0" smtClean="0"/>
          </a:p>
          <a:p>
            <a:pPr lvl="1" eaLnBrk="1" hangingPunct="1"/>
            <a:r>
              <a:rPr lang="en-US" sz="2000" dirty="0" smtClean="0"/>
              <a:t> </a:t>
            </a:r>
            <a:r>
              <a:rPr lang="en-US" dirty="0" smtClean="0"/>
              <a:t>Risk of exposure is reduced </a:t>
            </a:r>
          </a:p>
          <a:p>
            <a:pPr lvl="1" eaLnBrk="1" hangingPunct="1"/>
            <a:r>
              <a:rPr lang="en-US" dirty="0" smtClean="0"/>
              <a:t> Need for </a:t>
            </a:r>
            <a:r>
              <a:rPr lang="en-US" dirty="0" err="1" smtClean="0"/>
              <a:t>decon</a:t>
            </a:r>
            <a:r>
              <a:rPr lang="en-US" dirty="0" smtClean="0"/>
              <a:t> can be minimized</a:t>
            </a:r>
            <a:endParaRPr lang="en-US" u="sng" dirty="0" smtClean="0"/>
          </a:p>
          <a:p>
            <a:pPr eaLnBrk="1" hangingPunct="1"/>
            <a:r>
              <a:rPr lang="en-US" dirty="0" smtClean="0"/>
              <a:t>Cross contamination can occur if CBRN materials remain on surface</a:t>
            </a:r>
          </a:p>
          <a:p>
            <a:pPr lvl="1" eaLnBrk="1" hangingPunct="1"/>
            <a:r>
              <a:rPr lang="en-US" dirty="0" smtClean="0"/>
              <a:t>Material where CBRN is rapidly absorbed, leaves a vapor hazard not a contact-transfer hazard</a:t>
            </a:r>
          </a:p>
          <a:p>
            <a:endParaRPr lang="en-US" sz="2000" dirty="0" smtClean="0"/>
          </a:p>
        </p:txBody>
      </p:sp>
      <p:sp>
        <p:nvSpPr>
          <p:cNvPr id="133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2AF443B-F91A-4ACE-8AD8-EA91AFDF2663}" type="slidenum">
              <a:rPr lang="en-US" smtClean="0"/>
              <a:pPr/>
              <a:t>16</a:t>
            </a:fld>
            <a:endParaRPr lang="en-US" smtClean="0">
              <a:solidFill>
                <a:schemeClr val="bg2"/>
              </a:solidFill>
            </a:endParaRPr>
          </a:p>
        </p:txBody>
      </p:sp>
      <p:pic>
        <p:nvPicPr>
          <p:cNvPr id="18434" name="Picture 2" descr="https://encrypted-tbn3.google.com/images?q=tbn:ANd9GcQGaeYvfyoEFKgpzYfeGehe8uIqkrS-hwSIcsvd8lNc58m1t6TW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7483" y="5016616"/>
            <a:ext cx="1623677" cy="13176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34128" y="1370681"/>
            <a:ext cx="8372475" cy="4324350"/>
          </a:xfrm>
        </p:spPr>
        <p:txBody>
          <a:bodyPr/>
          <a:lstStyle/>
          <a:p>
            <a:pPr eaLnBrk="1" hangingPunct="1"/>
            <a:r>
              <a:rPr lang="en-US" dirty="0" smtClean="0"/>
              <a:t>Reduce to ALARA </a:t>
            </a:r>
          </a:p>
          <a:p>
            <a:pPr eaLnBrk="1" hangingPunct="1"/>
            <a:r>
              <a:rPr lang="en-US" dirty="0" smtClean="0"/>
              <a:t>Effectiveness should be assessed throughout</a:t>
            </a:r>
          </a:p>
          <a:p>
            <a:pPr lvl="1" eaLnBrk="1" hangingPunct="1"/>
            <a:r>
              <a:rPr lang="en-US" dirty="0" smtClean="0"/>
              <a:t>Change method of </a:t>
            </a:r>
            <a:r>
              <a:rPr lang="en-US" dirty="0" err="1" smtClean="0"/>
              <a:t>decon</a:t>
            </a:r>
            <a:r>
              <a:rPr lang="en-US" dirty="0" smtClean="0"/>
              <a:t>, if necessary</a:t>
            </a:r>
          </a:p>
          <a:p>
            <a:pPr eaLnBrk="1" hangingPunct="1"/>
            <a:r>
              <a:rPr lang="en-US" dirty="0" smtClean="0"/>
              <a:t>Method to effectively assess </a:t>
            </a:r>
            <a:r>
              <a:rPr lang="en-US" dirty="0" err="1" smtClean="0"/>
              <a:t>decon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Visual observation</a:t>
            </a:r>
          </a:p>
          <a:p>
            <a:pPr lvl="2" eaLnBrk="1" hangingPunct="1"/>
            <a:r>
              <a:rPr lang="en-US" dirty="0" smtClean="0"/>
              <a:t>Stains, discolorations, and corrosive effects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Monitoring devices</a:t>
            </a:r>
          </a:p>
          <a:p>
            <a:pPr lvl="2" eaLnBrk="1" hangingPunct="1"/>
            <a:r>
              <a:rPr lang="en-US" dirty="0" smtClean="0"/>
              <a:t>PIDs, detector tubes, monitors, and Ph paper </a:t>
            </a:r>
          </a:p>
          <a:p>
            <a:pPr lvl="2" eaLnBrk="1" hangingPunct="1"/>
            <a:r>
              <a:rPr lang="en-US" dirty="0" smtClean="0"/>
              <a:t>Understand detector threshold limitations</a:t>
            </a:r>
          </a:p>
          <a:p>
            <a:pPr lvl="1" eaLnBrk="1" hangingPunct="1"/>
            <a:r>
              <a:rPr lang="en-US" dirty="0" smtClean="0"/>
              <a:t>Wipe sampling</a:t>
            </a:r>
          </a:p>
          <a:p>
            <a:pPr lvl="1" eaLnBrk="1" hangingPunct="1"/>
            <a:endParaRPr lang="en-US" dirty="0" smtClean="0"/>
          </a:p>
          <a:p>
            <a:endParaRPr lang="en-US" sz="2000" dirty="0" smtClean="0"/>
          </a:p>
        </p:txBody>
      </p:sp>
      <p:sp>
        <p:nvSpPr>
          <p:cNvPr id="1536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1E41DC0-2188-45B0-8004-DB540F99CA3C}" type="slidenum">
              <a:rPr lang="en-US" smtClean="0"/>
              <a:pPr/>
              <a:t>17</a:t>
            </a:fld>
            <a:endParaRPr lang="en-US" smtClean="0">
              <a:solidFill>
                <a:schemeClr val="bg2"/>
              </a:solidFill>
            </a:endParaRPr>
          </a:p>
        </p:txBody>
      </p:sp>
      <p:sp>
        <p:nvSpPr>
          <p:cNvPr id="153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Effectiveness</a:t>
            </a:r>
          </a:p>
        </p:txBody>
      </p:sp>
      <p:pic>
        <p:nvPicPr>
          <p:cNvPr id="8" name="Picture 7" descr="ID8389_1_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26663" y="2886172"/>
            <a:ext cx="1835870" cy="325268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Decon</a:t>
            </a:r>
            <a:r>
              <a:rPr lang="en-US" dirty="0" smtClean="0"/>
              <a:t>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Station 1: Individual Gear </a:t>
            </a:r>
            <a:r>
              <a:rPr lang="en-US" dirty="0" err="1" smtClean="0"/>
              <a:t>Decon</a:t>
            </a:r>
            <a:endParaRPr lang="en-US" dirty="0" smtClean="0"/>
          </a:p>
          <a:p>
            <a:r>
              <a:rPr lang="en-US" dirty="0" smtClean="0"/>
              <a:t>Station 2: </a:t>
            </a:r>
            <a:r>
              <a:rPr lang="en-US" dirty="0" err="1" smtClean="0"/>
              <a:t>Overboot</a:t>
            </a:r>
            <a:r>
              <a:rPr lang="en-US" dirty="0" smtClean="0"/>
              <a:t>/Hood </a:t>
            </a:r>
            <a:r>
              <a:rPr lang="en-US" dirty="0" err="1" smtClean="0"/>
              <a:t>Decon</a:t>
            </a:r>
            <a:endParaRPr lang="en-US" dirty="0" smtClean="0"/>
          </a:p>
          <a:p>
            <a:r>
              <a:rPr lang="en-US" dirty="0" smtClean="0"/>
              <a:t>Station 3: </a:t>
            </a:r>
            <a:r>
              <a:rPr lang="en-US" dirty="0" err="1" smtClean="0"/>
              <a:t>Overgarment</a:t>
            </a:r>
            <a:r>
              <a:rPr lang="en-US" dirty="0" smtClean="0"/>
              <a:t> Removal</a:t>
            </a:r>
          </a:p>
          <a:p>
            <a:r>
              <a:rPr lang="en-US" dirty="0" smtClean="0"/>
              <a:t>Station 4: </a:t>
            </a:r>
            <a:r>
              <a:rPr lang="en-US" dirty="0" err="1" smtClean="0"/>
              <a:t>Overboot</a:t>
            </a:r>
            <a:r>
              <a:rPr lang="en-US" dirty="0" smtClean="0"/>
              <a:t>/Glove Removal</a:t>
            </a:r>
          </a:p>
          <a:p>
            <a:r>
              <a:rPr lang="en-US" dirty="0" smtClean="0"/>
              <a:t>Station 5: Monitoring</a:t>
            </a:r>
          </a:p>
          <a:p>
            <a:r>
              <a:rPr lang="en-US" dirty="0" smtClean="0"/>
              <a:t>Station 6: Mask Removal</a:t>
            </a:r>
          </a:p>
          <a:p>
            <a:r>
              <a:rPr lang="en-US" dirty="0" smtClean="0"/>
              <a:t>Station 7: Mask </a:t>
            </a:r>
            <a:r>
              <a:rPr lang="en-US" dirty="0" err="1" smtClean="0"/>
              <a:t>Decon</a:t>
            </a:r>
            <a:endParaRPr lang="en-US" dirty="0" smtClean="0"/>
          </a:p>
          <a:p>
            <a:r>
              <a:rPr lang="en-US" dirty="0" smtClean="0"/>
              <a:t>Station 8: Reissue Point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2063E6-20A5-4516-A299-B02F34B03533}" type="datetime1">
              <a:rPr lang="en-US" smtClean="0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8515600-6E51-4562-BEA1-9C6949C3F0F1}" type="slidenum">
              <a:rPr lang="en-US" smtClean="0"/>
              <a:pPr>
                <a:defRPr/>
              </a:pPr>
              <a:t>18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Decon</a:t>
            </a:r>
            <a:r>
              <a:rPr lang="en-US" dirty="0" smtClean="0"/>
              <a:t> Process: Technical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2063E6-20A5-4516-A299-B02F34B03533}" type="datetime1">
              <a:rPr lang="en-US" smtClean="0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8515600-6E51-4562-BEA1-9C6949C3F0F1}" type="slidenum">
              <a:rPr lang="en-US" smtClean="0"/>
              <a:pPr>
                <a:defRPr/>
              </a:pPr>
              <a:t>19</a:t>
            </a:fld>
            <a:endParaRPr lang="en-US">
              <a:solidFill>
                <a:schemeClr val="bg2"/>
              </a:solidFill>
            </a:endParaRPr>
          </a:p>
        </p:txBody>
      </p:sp>
      <p:pic>
        <p:nvPicPr>
          <p:cNvPr id="3" name="Picture 2" descr="E:\Curriculum Rewrite Aug 2012\Visuals for Presentations\Technical Decon.png"/>
          <p:cNvPicPr>
            <a:picLocks noChangeAspect="1" noChangeArrowheads="1"/>
          </p:cNvPicPr>
          <p:nvPr/>
        </p:nvPicPr>
        <p:blipFill>
          <a:blip r:embed="rId2" cstate="print"/>
          <a:srcRect r="52" b="6173"/>
          <a:stretch>
            <a:fillRect/>
          </a:stretch>
        </p:blipFill>
        <p:spPr bwMode="auto">
          <a:xfrm>
            <a:off x="1112110" y="1421208"/>
            <a:ext cx="7006478" cy="479424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sz="half" idx="1"/>
          </p:nvPr>
        </p:nvSpPr>
        <p:spPr>
          <a:xfrm>
            <a:off x="538196" y="1379917"/>
            <a:ext cx="5135491" cy="4324350"/>
          </a:xfrm>
        </p:spPr>
        <p:txBody>
          <a:bodyPr/>
          <a:lstStyle/>
          <a:p>
            <a:r>
              <a:rPr lang="en-US" sz="2400" dirty="0" smtClean="0"/>
              <a:t>References</a:t>
            </a:r>
          </a:p>
          <a:p>
            <a:r>
              <a:rPr lang="en-US" sz="2400" dirty="0" smtClean="0"/>
              <a:t>Definition</a:t>
            </a:r>
          </a:p>
          <a:p>
            <a:r>
              <a:rPr lang="en-US" sz="2400" dirty="0" smtClean="0"/>
              <a:t>Responsibilities </a:t>
            </a:r>
          </a:p>
          <a:p>
            <a:r>
              <a:rPr lang="en-US" sz="2400" dirty="0" smtClean="0"/>
              <a:t>Planning Factors</a:t>
            </a:r>
          </a:p>
          <a:p>
            <a:r>
              <a:rPr lang="en-US" sz="2400" dirty="0" smtClean="0"/>
              <a:t>Site Layout</a:t>
            </a:r>
          </a:p>
          <a:p>
            <a:r>
              <a:rPr lang="en-US" sz="2400" dirty="0" smtClean="0"/>
              <a:t>Methods</a:t>
            </a:r>
          </a:p>
          <a:p>
            <a:r>
              <a:rPr lang="en-US" sz="2400" dirty="0" smtClean="0"/>
              <a:t>Contamination Control</a:t>
            </a:r>
          </a:p>
          <a:p>
            <a:r>
              <a:rPr lang="en-US" sz="2400" dirty="0" smtClean="0"/>
              <a:t>Determining Effectiveness</a:t>
            </a:r>
          </a:p>
          <a:p>
            <a:r>
              <a:rPr lang="en-US" sz="2400" dirty="0" smtClean="0"/>
              <a:t>Decontamination Processes</a:t>
            </a:r>
          </a:p>
          <a:p>
            <a:endParaRPr lang="en-US" sz="2400" dirty="0" smtClean="0"/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2620B43-56B6-4901-A1EE-94BD909F8B9D}" type="slidenum">
              <a:rPr lang="en-US" smtClean="0"/>
              <a:pPr/>
              <a:t>2</a:t>
            </a:fld>
            <a:endParaRPr lang="en-US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Decon</a:t>
            </a:r>
            <a:r>
              <a:rPr lang="en-US" dirty="0" smtClean="0"/>
              <a:t> Process: CCA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2063E6-20A5-4516-A299-B02F34B03533}" type="datetime1">
              <a:rPr lang="en-US" smtClean="0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8515600-6E51-4562-BEA1-9C6949C3F0F1}" type="slidenum">
              <a:rPr lang="en-US" smtClean="0"/>
              <a:pPr>
                <a:defRPr/>
              </a:pPr>
              <a:t>20</a:t>
            </a:fld>
            <a:endParaRPr lang="en-US">
              <a:solidFill>
                <a:schemeClr val="bg2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103" y="1523889"/>
            <a:ext cx="8025662" cy="4691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E18129A-7CC9-4057-AD28-4DB5D7A0C718}" type="slidenum">
              <a:rPr lang="en-US" smtClean="0"/>
              <a:pPr/>
              <a:t>21</a:t>
            </a:fld>
            <a:endParaRPr lang="en-US" smtClean="0">
              <a:solidFill>
                <a:schemeClr val="bg2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663700" y="76200"/>
            <a:ext cx="708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n-US" sz="3600" i="1" kern="0" dirty="0" err="1" smtClean="0">
                <a:solidFill>
                  <a:srgbClr val="151C77"/>
                </a:solidFill>
                <a:latin typeface="+mj-lt"/>
                <a:ea typeface="+mj-ea"/>
                <a:cs typeface="+mj-cs"/>
              </a:rPr>
              <a:t>Decon</a:t>
            </a:r>
            <a:r>
              <a:rPr lang="en-US" sz="3600" i="1" kern="0" dirty="0" smtClean="0">
                <a:solidFill>
                  <a:srgbClr val="151C77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i="1" kern="0" dirty="0" err="1" smtClean="0">
                <a:solidFill>
                  <a:srgbClr val="151C77"/>
                </a:solidFill>
                <a:latin typeface="+mj-lt"/>
                <a:ea typeface="+mj-ea"/>
                <a:cs typeface="+mj-cs"/>
              </a:rPr>
              <a:t>Process:CCA</a:t>
            </a:r>
            <a:endParaRPr lang="en-US" sz="3600" i="1" kern="0" dirty="0">
              <a:solidFill>
                <a:srgbClr val="151C77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4128" y="1370681"/>
            <a:ext cx="8372475" cy="4324350"/>
          </a:xfrm>
        </p:spPr>
        <p:txBody>
          <a:bodyPr/>
          <a:lstStyle/>
          <a:p>
            <a:pPr eaLnBrk="1" hangingPunct="1"/>
            <a:r>
              <a:rPr lang="en-US" dirty="0" smtClean="0"/>
              <a:t>Planning &amp; preparation:</a:t>
            </a:r>
          </a:p>
          <a:p>
            <a:pPr lvl="1" eaLnBrk="1" hangingPunct="1"/>
            <a:r>
              <a:rPr lang="en-US" dirty="0" smtClean="0"/>
              <a:t>Fixed </a:t>
            </a:r>
            <a:r>
              <a:rPr lang="en-US" dirty="0" err="1" smtClean="0"/>
              <a:t>vs</a:t>
            </a:r>
            <a:r>
              <a:rPr lang="en-US" dirty="0" smtClean="0"/>
              <a:t> Mobile</a:t>
            </a:r>
          </a:p>
          <a:p>
            <a:pPr lvl="1" eaLnBrk="1" hangingPunct="1"/>
            <a:r>
              <a:rPr lang="en-US" dirty="0" smtClean="0"/>
              <a:t>Can be co-located with Aircrew</a:t>
            </a:r>
          </a:p>
          <a:p>
            <a:pPr lvl="1" eaLnBrk="1" hangingPunct="1"/>
            <a:r>
              <a:rPr lang="en-US" dirty="0" smtClean="0"/>
              <a:t>Mask-refurbishment Location/Procedures</a:t>
            </a:r>
          </a:p>
          <a:p>
            <a:pPr lvl="1" eaLnBrk="1" hangingPunct="1"/>
            <a:r>
              <a:rPr lang="en-US" dirty="0" smtClean="0"/>
              <a:t>Weapons </a:t>
            </a:r>
            <a:r>
              <a:rPr lang="en-US" dirty="0" err="1" smtClean="0"/>
              <a:t>Decon</a:t>
            </a:r>
            <a:r>
              <a:rPr lang="en-US" dirty="0" smtClean="0"/>
              <a:t> and Storage Location/Procedures</a:t>
            </a:r>
          </a:p>
          <a:p>
            <a:pPr lvl="1" eaLnBrk="1" hangingPunct="1"/>
            <a:r>
              <a:rPr lang="en-US" dirty="0" smtClean="0"/>
              <a:t>Trash Disposal</a:t>
            </a:r>
          </a:p>
          <a:p>
            <a:pPr lvl="1" eaLnBrk="1" hangingPunct="1"/>
            <a:r>
              <a:rPr lang="en-US" dirty="0" smtClean="0"/>
              <a:t>Coordination with agencies for water, supplies, equipment stocking and re-supply</a:t>
            </a:r>
          </a:p>
          <a:p>
            <a:pPr lvl="1" eaLnBrk="1" hangingPunct="1"/>
            <a:r>
              <a:rPr lang="en-US" dirty="0" smtClean="0"/>
              <a:t>Staffing:</a:t>
            </a:r>
          </a:p>
          <a:p>
            <a:pPr lvl="2" eaLnBrk="1" hangingPunct="1"/>
            <a:r>
              <a:rPr lang="en-US" dirty="0" smtClean="0"/>
              <a:t>CCA Supervisors</a:t>
            </a:r>
          </a:p>
          <a:p>
            <a:pPr lvl="2" eaLnBrk="1" hangingPunct="1"/>
            <a:r>
              <a:rPr lang="en-US" dirty="0" smtClean="0"/>
              <a:t>CCA Attendants</a:t>
            </a:r>
          </a:p>
          <a:p>
            <a:pPr lvl="1" eaLnBrk="1" hangingPunct="1"/>
            <a:endParaRPr lang="en-US" dirty="0" smtClean="0"/>
          </a:p>
          <a:p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Decon</a:t>
            </a:r>
            <a:r>
              <a:rPr lang="en-US" dirty="0" smtClean="0"/>
              <a:t> Process: CCA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CCA Establishment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2063E6-20A5-4516-A299-B02F34B03533}" type="datetime1">
              <a:rPr lang="en-US" smtClean="0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8515600-6E51-4562-BEA1-9C6949C3F0F1}" type="slidenum">
              <a:rPr lang="en-US" smtClean="0"/>
              <a:pPr>
                <a:defRPr/>
              </a:pPr>
              <a:t>22</a:t>
            </a:fld>
            <a:endParaRPr lang="en-US">
              <a:solidFill>
                <a:schemeClr val="bg2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 l="12160" t="13096" r="11237" b="7599"/>
          <a:stretch>
            <a:fillRect/>
          </a:stretch>
        </p:blipFill>
        <p:spPr bwMode="auto">
          <a:xfrm>
            <a:off x="302004" y="2298583"/>
            <a:ext cx="3858935" cy="2743200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 l="4825" t="14010" r="1291" b="7030"/>
          <a:stretch>
            <a:fillRect/>
          </a:stretch>
        </p:blipFill>
        <p:spPr bwMode="auto">
          <a:xfrm>
            <a:off x="4530055" y="2298581"/>
            <a:ext cx="4202884" cy="2743201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Decon</a:t>
            </a:r>
            <a:r>
              <a:rPr lang="en-US" dirty="0" smtClean="0"/>
              <a:t> Process: CCA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2063E6-20A5-4516-A299-B02F34B03533}" type="datetime1">
              <a:rPr lang="en-US" smtClean="0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8515600-6E51-4562-BEA1-9C6949C3F0F1}" type="slidenum">
              <a:rPr lang="en-US" smtClean="0"/>
              <a:pPr>
                <a:defRPr/>
              </a:pPr>
              <a:t>23</a:t>
            </a:fld>
            <a:endParaRPr lang="en-US">
              <a:solidFill>
                <a:schemeClr val="bg2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373066" y="921956"/>
            <a:ext cx="4194681" cy="661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800100" y="1536700"/>
            <a:ext cx="81311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Contamination Control Area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Decon</a:t>
            </a:r>
            <a:r>
              <a:rPr lang="en-US" dirty="0" smtClean="0"/>
              <a:t> Process: CCS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375" y="1352142"/>
            <a:ext cx="8131175" cy="5040269"/>
          </a:xfrm>
        </p:spPr>
        <p:txBody>
          <a:bodyPr/>
          <a:lstStyle/>
          <a:p>
            <a:r>
              <a:rPr lang="en-US" dirty="0" smtClean="0"/>
              <a:t>Orderly processing of personnel, equipment, and vehicles entering and leaving the contaminated area </a:t>
            </a:r>
          </a:p>
          <a:p>
            <a:r>
              <a:rPr lang="en-US" dirty="0" smtClean="0"/>
              <a:t>Planning Considerations:</a:t>
            </a:r>
          </a:p>
          <a:p>
            <a:pPr lvl="1"/>
            <a:r>
              <a:rPr lang="en-US" dirty="0" smtClean="0"/>
              <a:t>Site Selection</a:t>
            </a:r>
          </a:p>
          <a:p>
            <a:pPr lvl="2"/>
            <a:r>
              <a:rPr lang="en-US" dirty="0" smtClean="0"/>
              <a:t>Upwind or far enough away to prevent contaminants from entering</a:t>
            </a:r>
          </a:p>
          <a:p>
            <a:pPr lvl="2"/>
            <a:r>
              <a:rPr lang="en-US" dirty="0" smtClean="0"/>
              <a:t>Run-off Control</a:t>
            </a:r>
          </a:p>
          <a:p>
            <a:pPr lvl="1"/>
            <a:r>
              <a:rPr lang="en-US" dirty="0" smtClean="0"/>
              <a:t>Sampler Placement</a:t>
            </a:r>
          </a:p>
          <a:p>
            <a:pPr lvl="1"/>
            <a:r>
              <a:rPr lang="en-US" dirty="0" smtClean="0"/>
              <a:t>Contaminated Waste Disposal</a:t>
            </a:r>
          </a:p>
          <a:p>
            <a:pPr lvl="1"/>
            <a:r>
              <a:rPr lang="en-US" dirty="0" smtClean="0"/>
              <a:t>Staffing</a:t>
            </a:r>
          </a:p>
          <a:p>
            <a:pPr lvl="2"/>
            <a:r>
              <a:rPr lang="en-US" dirty="0" smtClean="0"/>
              <a:t>CCS Supervisor</a:t>
            </a:r>
          </a:p>
          <a:p>
            <a:pPr lvl="2"/>
            <a:r>
              <a:rPr lang="en-US" dirty="0" smtClean="0"/>
              <a:t>Monitors</a:t>
            </a:r>
          </a:p>
          <a:p>
            <a:pPr lvl="2"/>
            <a:r>
              <a:rPr lang="en-US" smtClean="0"/>
              <a:t>Assistants</a:t>
            </a:r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2063E6-20A5-4516-A299-B02F34B03533}" type="datetime1">
              <a:rPr lang="en-US" smtClean="0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8515600-6E51-4562-BEA1-9C6949C3F0F1}" type="slidenum">
              <a:rPr lang="en-US" smtClean="0"/>
              <a:pPr>
                <a:defRPr/>
              </a:pPr>
              <a:t>24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Decon</a:t>
            </a:r>
            <a:r>
              <a:rPr lang="en-US" dirty="0" smtClean="0"/>
              <a:t> Process: CCS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988300" y="6524625"/>
            <a:ext cx="1143000" cy="304800"/>
          </a:xfrm>
          <a:noFill/>
        </p:spPr>
        <p:txBody>
          <a:bodyPr/>
          <a:lstStyle/>
          <a:p>
            <a:fld id="{3E18129A-7CC9-4057-AD28-4DB5D7A0C718}" type="slidenum">
              <a:rPr lang="en-US" smtClean="0"/>
              <a:pPr/>
              <a:t>25</a:t>
            </a:fld>
            <a:endParaRPr lang="en-US" smtClean="0">
              <a:solidFill>
                <a:schemeClr val="bg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0136" y="1316804"/>
            <a:ext cx="4504888" cy="5082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2620B43-56B6-4901-A1EE-94BD909F8B9D}" type="slidenum">
              <a:rPr lang="en-US" smtClean="0"/>
              <a:pPr/>
              <a:t>26</a:t>
            </a:fld>
            <a:endParaRPr lang="en-US" smtClean="0">
              <a:solidFill>
                <a:schemeClr val="bg2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607153" y="1452810"/>
            <a:ext cx="7882506" cy="4324350"/>
          </a:xfrm>
        </p:spPr>
        <p:txBody>
          <a:bodyPr/>
          <a:lstStyle/>
          <a:p>
            <a:r>
              <a:rPr lang="en-US" dirty="0" smtClean="0"/>
              <a:t>References</a:t>
            </a:r>
          </a:p>
          <a:p>
            <a:r>
              <a:rPr lang="en-US" dirty="0" smtClean="0"/>
              <a:t>Definition</a:t>
            </a:r>
          </a:p>
          <a:p>
            <a:r>
              <a:rPr lang="en-US" dirty="0" smtClean="0"/>
              <a:t>Responsibilities </a:t>
            </a:r>
          </a:p>
          <a:p>
            <a:r>
              <a:rPr lang="en-US" dirty="0" smtClean="0"/>
              <a:t>Planning Factors</a:t>
            </a:r>
          </a:p>
          <a:p>
            <a:r>
              <a:rPr lang="en-US" dirty="0" smtClean="0"/>
              <a:t>Site Layout</a:t>
            </a:r>
          </a:p>
          <a:p>
            <a:r>
              <a:rPr lang="en-US" dirty="0" smtClean="0"/>
              <a:t>Methods</a:t>
            </a:r>
          </a:p>
          <a:p>
            <a:r>
              <a:rPr lang="en-US" dirty="0" smtClean="0"/>
              <a:t>Contamination Control</a:t>
            </a:r>
          </a:p>
          <a:p>
            <a:r>
              <a:rPr lang="en-US" dirty="0" smtClean="0"/>
              <a:t>Determining Effectiveness</a:t>
            </a:r>
          </a:p>
          <a:p>
            <a:r>
              <a:rPr lang="en-US" dirty="0" smtClean="0"/>
              <a:t>Decontamination Processes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278" y="1378522"/>
            <a:ext cx="7531100" cy="4324350"/>
          </a:xfrm>
        </p:spPr>
        <p:txBody>
          <a:bodyPr/>
          <a:lstStyle/>
          <a:p>
            <a:r>
              <a:rPr lang="en-US" sz="2400" dirty="0" smtClean="0"/>
              <a:t>AFI 10-2501</a:t>
            </a:r>
          </a:p>
          <a:p>
            <a:r>
              <a:rPr lang="en-US" sz="2400" dirty="0" smtClean="0"/>
              <a:t>AFMAN 10-2503</a:t>
            </a:r>
          </a:p>
          <a:p>
            <a:r>
              <a:rPr lang="en-US" sz="2400" dirty="0" smtClean="0"/>
              <a:t>AFMAN 10-2504</a:t>
            </a:r>
          </a:p>
          <a:p>
            <a:r>
              <a:rPr lang="en-US" sz="2400" dirty="0" smtClean="0"/>
              <a:t>AFMAN 10-2507</a:t>
            </a:r>
          </a:p>
          <a:p>
            <a:r>
              <a:rPr lang="en-US" sz="2400" dirty="0" smtClean="0"/>
              <a:t>AFTTP 3-2.60</a:t>
            </a:r>
          </a:p>
          <a:p>
            <a:r>
              <a:rPr lang="en-US" sz="2400" dirty="0" smtClean="0"/>
              <a:t> </a:t>
            </a:r>
            <a:r>
              <a:rPr lang="en-US" sz="2400" dirty="0" err="1" smtClean="0"/>
              <a:t>DoD</a:t>
            </a:r>
            <a:r>
              <a:rPr lang="en-US" sz="2400" dirty="0" smtClean="0"/>
              <a:t> 3150.8-M, NARP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AC318BC-A587-49CF-8524-E138325E2D26}" type="slidenum">
              <a:rPr lang="en-US" smtClean="0"/>
              <a:pPr>
                <a:defRPr/>
              </a:pPr>
              <a:t>3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– Emergency </a:t>
            </a:r>
            <a:r>
              <a:rPr lang="en-US" dirty="0" err="1" smtClean="0"/>
              <a:t>Decon</a:t>
            </a:r>
            <a:endParaRPr 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530953" y="1373761"/>
            <a:ext cx="8131175" cy="4324350"/>
          </a:xfrm>
        </p:spPr>
        <p:txBody>
          <a:bodyPr/>
          <a:lstStyle/>
          <a:p>
            <a:r>
              <a:rPr lang="en-US" dirty="0" smtClean="0"/>
              <a:t>Physical process of immediately reducing contamination of individuals in potentially life-threatening situations with or without formal establishment of </a:t>
            </a:r>
            <a:r>
              <a:rPr lang="en-US" dirty="0" err="1" smtClean="0"/>
              <a:t>decon</a:t>
            </a:r>
            <a:r>
              <a:rPr lang="en-US" dirty="0" smtClean="0"/>
              <a:t> corridor</a:t>
            </a: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88C5E12-549D-4CDE-94DA-FB4A0B2B14D9}" type="slidenum">
              <a:rPr lang="en-US" smtClean="0"/>
              <a:pPr/>
              <a:t>4</a:t>
            </a:fld>
            <a:endParaRPr lang="en-US" smtClean="0">
              <a:solidFill>
                <a:schemeClr val="bg2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 bwMode="auto">
          <a:xfrm>
            <a:off x="325438" y="5715000"/>
            <a:ext cx="8477250" cy="625475"/>
          </a:xfrm>
          <a:prstGeom prst="round2DiagRect">
            <a:avLst/>
          </a:prstGeom>
          <a:solidFill>
            <a:srgbClr val="151C7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92100" dist="139700" dir="2700000" algn="l" rotWithShape="0">
              <a:prstClr val="black">
                <a:alpha val="65000"/>
              </a:prstClr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en-US" sz="1600" b="0" i="1" dirty="0">
                <a:solidFill>
                  <a:schemeClr val="bg1"/>
                </a:solidFill>
              </a:rPr>
              <a:t>EPA does not require runoff control when a process is used to save lives or reduce injury</a:t>
            </a:r>
          </a:p>
        </p:txBody>
      </p:sp>
      <p:pic>
        <p:nvPicPr>
          <p:cNvPr id="11" name="Picture 10" descr="AHRT_Exercise 1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5142" y="3051935"/>
            <a:ext cx="3793628" cy="2539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537303" y="1380111"/>
            <a:ext cx="8131175" cy="4324350"/>
          </a:xfrm>
        </p:spPr>
        <p:txBody>
          <a:bodyPr/>
          <a:lstStyle/>
          <a:p>
            <a:r>
              <a:rPr lang="en-US" dirty="0" smtClean="0"/>
              <a:t>Physical or chemical process of deliberate </a:t>
            </a:r>
            <a:r>
              <a:rPr lang="en-US" dirty="0" err="1" smtClean="0"/>
              <a:t>decon</a:t>
            </a:r>
            <a:r>
              <a:rPr lang="en-US" dirty="0" smtClean="0"/>
              <a:t> to achieve a thorough cleansing and removal of contaminants from personnel and equipment</a:t>
            </a:r>
          </a:p>
        </p:txBody>
      </p:sp>
      <p:sp>
        <p:nvSpPr>
          <p:cNvPr id="614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2887CDC-6777-4EA3-A1AB-815B0BB19C59}" type="slidenum">
              <a:rPr lang="en-US" smtClean="0"/>
              <a:pPr/>
              <a:t>5</a:t>
            </a:fld>
            <a:endParaRPr lang="en-US" smtClean="0">
              <a:solidFill>
                <a:schemeClr val="bg2"/>
              </a:solidFill>
            </a:endParaRPr>
          </a:p>
        </p:txBody>
      </p:sp>
      <p:sp>
        <p:nvSpPr>
          <p:cNvPr id="61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– Technical </a:t>
            </a:r>
            <a:r>
              <a:rPr lang="en-US" dirty="0" err="1" smtClean="0"/>
              <a:t>Decon</a:t>
            </a:r>
            <a:endParaRPr lang="en-US" dirty="0" smtClean="0"/>
          </a:p>
        </p:txBody>
      </p:sp>
      <p:pic>
        <p:nvPicPr>
          <p:cNvPr id="10" name="Picture 9" descr="AHRT_Exercise 2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3555" y="3019220"/>
            <a:ext cx="3850299" cy="25767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Round Diagonal Corner Rectangle 10"/>
          <p:cNvSpPr/>
          <p:nvPr/>
        </p:nvSpPr>
        <p:spPr bwMode="auto">
          <a:xfrm>
            <a:off x="325438" y="5715000"/>
            <a:ext cx="8477250" cy="625475"/>
          </a:xfrm>
          <a:prstGeom prst="round2DiagRect">
            <a:avLst/>
          </a:prstGeom>
          <a:solidFill>
            <a:srgbClr val="151C7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92100" dist="139700" dir="2700000" algn="l" rotWithShape="0">
              <a:prstClr val="black">
                <a:alpha val="65000"/>
              </a:prstClr>
            </a:outerShdw>
          </a:effectLst>
        </p:spPr>
        <p:txBody>
          <a:bodyPr anchor="ctr"/>
          <a:lstStyle/>
          <a:p>
            <a:pPr marL="0" lvl="1" eaLnBrk="0" hangingPunct="0">
              <a:defRPr/>
            </a:pPr>
            <a:r>
              <a:rPr lang="en-US" sz="1600" b="0" i="1" dirty="0">
                <a:solidFill>
                  <a:schemeClr val="bg1"/>
                </a:solidFill>
              </a:rPr>
              <a:t>EPA requires runoff control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A4ACA1D-2459-4390-BA60-7E6D04B18C02}" type="slidenum">
              <a:rPr lang="en-US" smtClean="0"/>
              <a:pPr/>
              <a:t>6</a:t>
            </a:fld>
            <a:endParaRPr lang="en-US" smtClean="0">
              <a:solidFill>
                <a:schemeClr val="bg2"/>
              </a:solidFill>
            </a:endParaRPr>
          </a:p>
        </p:txBody>
      </p:sp>
      <p:sp>
        <p:nvSpPr>
          <p:cNvPr id="717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7086600" cy="1143000"/>
          </a:xfrm>
        </p:spPr>
        <p:txBody>
          <a:bodyPr/>
          <a:lstStyle/>
          <a:p>
            <a:r>
              <a:rPr lang="en-US" dirty="0" smtClean="0"/>
              <a:t>Responsibilities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88192" y="1327731"/>
          <a:ext cx="7971155" cy="4566292"/>
        </p:xfrm>
        <a:graphic>
          <a:graphicData uri="http://schemas.openxmlformats.org/drawingml/2006/table">
            <a:tbl>
              <a:tblPr/>
              <a:tblGrid>
                <a:gridCol w="1156335"/>
                <a:gridCol w="3651885"/>
                <a:gridCol w="3162935"/>
              </a:tblGrid>
              <a:tr h="478982"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Installation Subject Matter Areas of Expertise</a:t>
                      </a:r>
                    </a:p>
                  </a:txBody>
                  <a:tcPr marL="182880" marR="182880" marT="9144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CD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CD3"/>
                    </a:solidFill>
                  </a:tcPr>
                </a:tc>
              </a:tr>
              <a:tr h="6067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MAJOR</a:t>
                      </a:r>
                    </a:p>
                    <a:p>
                      <a:pPr algn="ctr" fontAlgn="b"/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AREA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C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SUB</a:t>
                      </a:r>
                    </a:p>
                    <a:p>
                      <a:pPr algn="ctr" fontAlgn="b"/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AREA(S)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C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OPR/OCR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CD3"/>
                    </a:solidFill>
                  </a:tcPr>
                </a:tc>
              </a:tr>
              <a:tr h="574778">
                <a:tc rowSpan="6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Decontamination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vert="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General techniques and procedures</a:t>
                      </a: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EM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06710">
                <a:tc v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Personnel decontamination</a:t>
                      </a: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EM,</a:t>
                      </a:r>
                      <a:endParaRPr lang="en-US" sz="1600" b="0" i="0" u="none" strike="noStrike" baseline="0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  <a:p>
                      <a:pPr algn="l" fontAlgn="b"/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Fire Emergency Services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74778">
                <a:tc v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Patient</a:t>
                      </a:r>
                      <a:r>
                        <a:rPr lang="en-US" sz="1600" baseline="0" dirty="0" smtClean="0"/>
                        <a:t> decontamination </a:t>
                      </a:r>
                      <a:endParaRPr lang="en-US" sz="1600" dirty="0" smtClean="0"/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Medical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778">
                <a:tc v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Facilities and area</a:t>
                      </a: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Civil Engineer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778">
                <a:tc v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Vehicle</a:t>
                      </a: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Logistics Readiness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Squadron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778">
                <a:tc v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Aircraft and munitions</a:t>
                      </a: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Maintenance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82880" marR="182880" marT="91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Factors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34128" y="1372173"/>
            <a:ext cx="8239125" cy="3787056"/>
          </a:xfrm>
        </p:spPr>
        <p:txBody>
          <a:bodyPr/>
          <a:lstStyle/>
          <a:p>
            <a:pPr eaLnBrk="1" hangingPunct="1"/>
            <a:r>
              <a:rPr lang="en-US" dirty="0" smtClean="0"/>
              <a:t>Before initiating </a:t>
            </a:r>
            <a:r>
              <a:rPr lang="en-US" dirty="0" err="1" smtClean="0"/>
              <a:t>decon</a:t>
            </a:r>
            <a:r>
              <a:rPr lang="en-US" dirty="0" smtClean="0"/>
              <a:t> consider: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Area free of contamination</a:t>
            </a:r>
          </a:p>
          <a:p>
            <a:pPr lvl="1" eaLnBrk="1" hangingPunct="1"/>
            <a:r>
              <a:rPr lang="en-US" dirty="0" smtClean="0"/>
              <a:t>Safety</a:t>
            </a:r>
            <a:endParaRPr lang="en-US" u="sng" dirty="0" smtClean="0"/>
          </a:p>
          <a:p>
            <a:pPr lvl="1" eaLnBrk="1" hangingPunct="1"/>
            <a:r>
              <a:rPr lang="en-US" dirty="0" smtClean="0"/>
              <a:t>Available resources (immediate/adequate)</a:t>
            </a:r>
          </a:p>
          <a:p>
            <a:pPr lvl="1" eaLnBrk="1" hangingPunct="1"/>
            <a:r>
              <a:rPr lang="en-US" dirty="0" smtClean="0"/>
              <a:t>Current weather factors</a:t>
            </a:r>
          </a:p>
          <a:p>
            <a:pPr lvl="1" eaLnBrk="1" hangingPunct="1"/>
            <a:r>
              <a:rPr lang="en-US" dirty="0" smtClean="0"/>
              <a:t>Site drainage</a:t>
            </a:r>
          </a:p>
          <a:p>
            <a:pPr lvl="1" eaLnBrk="1" hangingPunct="1"/>
            <a:r>
              <a:rPr lang="en-US" dirty="0" smtClean="0"/>
              <a:t>Terrain </a:t>
            </a:r>
          </a:p>
          <a:p>
            <a:pPr lvl="1" eaLnBrk="1" hangingPunct="1"/>
            <a:r>
              <a:rPr lang="en-US" dirty="0" smtClean="0"/>
              <a:t>Surface type</a:t>
            </a:r>
          </a:p>
          <a:p>
            <a:pPr lvl="1" eaLnBrk="1" hangingPunct="1"/>
            <a:r>
              <a:rPr lang="en-US" dirty="0" smtClean="0"/>
              <a:t>Available water source</a:t>
            </a: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0EC487C-74C8-40E3-B701-4C0C03516451}" type="slidenum">
              <a:rPr lang="en-US" smtClean="0"/>
              <a:pPr/>
              <a:t>7</a:t>
            </a:fld>
            <a:endParaRPr lang="en-US" smtClean="0">
              <a:solidFill>
                <a:schemeClr val="bg2"/>
              </a:solidFill>
            </a:endParaRPr>
          </a:p>
        </p:txBody>
      </p:sp>
      <p:pic>
        <p:nvPicPr>
          <p:cNvPr id="6" name="Picture 4" descr="Picture 0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9150" y="3141961"/>
            <a:ext cx="4264025" cy="3203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Picture 8" descr="http://www.lkgoodwin.com/more_info/enpac_salvage_drums_and_overpacks/images/poly_overpack_20&amp;30_salvage_drums.jpg"/>
          <p:cNvPicPr>
            <a:picLocks noChangeAspect="1" noChangeArrowheads="1"/>
          </p:cNvPicPr>
          <p:nvPr/>
        </p:nvPicPr>
        <p:blipFill>
          <a:blip r:embed="rId2" cstate="print"/>
          <a:srcRect l="2240" b="4702"/>
          <a:stretch>
            <a:fillRect/>
          </a:stretch>
        </p:blipFill>
        <p:spPr bwMode="auto">
          <a:xfrm>
            <a:off x="4934616" y="3988511"/>
            <a:ext cx="3713685" cy="2300043"/>
          </a:xfrm>
          <a:prstGeom prst="rect">
            <a:avLst/>
          </a:prstGeom>
          <a:noFill/>
        </p:spPr>
      </p:pic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531049" y="1378523"/>
            <a:ext cx="8386762" cy="4324350"/>
          </a:xfrm>
        </p:spPr>
        <p:txBody>
          <a:bodyPr/>
          <a:lstStyle/>
          <a:p>
            <a:pPr eaLnBrk="1" hangingPunct="1"/>
            <a:r>
              <a:rPr lang="en-US" dirty="0" smtClean="0"/>
              <a:t>Disposal Methods – on-site</a:t>
            </a:r>
          </a:p>
          <a:p>
            <a:pPr lvl="1" eaLnBrk="1" hangingPunct="1"/>
            <a:r>
              <a:rPr lang="en-US" dirty="0" smtClean="0"/>
              <a:t>Ensure waste is in:</a:t>
            </a:r>
          </a:p>
          <a:p>
            <a:pPr lvl="2" eaLnBrk="1" hangingPunct="1"/>
            <a:r>
              <a:rPr lang="en-US" dirty="0" smtClean="0"/>
              <a:t>Non-leaking containers with lids</a:t>
            </a:r>
          </a:p>
          <a:p>
            <a:pPr lvl="2" eaLnBrk="1" hangingPunct="1"/>
            <a:r>
              <a:rPr lang="en-US" dirty="0" smtClean="0"/>
              <a:t>Tight fitting</a:t>
            </a:r>
          </a:p>
          <a:p>
            <a:pPr lvl="2" eaLnBrk="1" hangingPunct="1"/>
            <a:r>
              <a:rPr lang="en-US" dirty="0" smtClean="0"/>
              <a:t>Not cracked, broken or chemically damaged</a:t>
            </a:r>
          </a:p>
          <a:p>
            <a:pPr lvl="2" eaLnBrk="1" hangingPunct="1"/>
            <a:r>
              <a:rPr lang="en-US" dirty="0" smtClean="0"/>
              <a:t>Compatible with waste contained</a:t>
            </a:r>
          </a:p>
          <a:p>
            <a:pPr lvl="2" eaLnBrk="1" hangingPunct="1"/>
            <a:r>
              <a:rPr lang="en-US" dirty="0" smtClean="0"/>
              <a:t>Visibly identified as </a:t>
            </a:r>
            <a:r>
              <a:rPr lang="en-US" dirty="0" err="1" smtClean="0"/>
              <a:t>HazMat</a:t>
            </a:r>
            <a:endParaRPr lang="en-US" dirty="0" smtClean="0"/>
          </a:p>
          <a:p>
            <a:pPr lvl="2" eaLnBrk="1" hangingPunct="1"/>
            <a:r>
              <a:rPr lang="en-US" dirty="0" smtClean="0"/>
              <a:t>Approved markings</a:t>
            </a:r>
          </a:p>
          <a:p>
            <a:pPr lvl="2" eaLnBrk="1" hangingPunct="1"/>
            <a:r>
              <a:rPr lang="en-US" dirty="0" smtClean="0"/>
              <a:t>Contents identified</a:t>
            </a:r>
          </a:p>
        </p:txBody>
      </p:sp>
      <p:sp>
        <p:nvSpPr>
          <p:cNvPr id="1741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550355D-812C-4C2A-927E-CBBCC92D5D65}" type="slidenum">
              <a:rPr lang="en-US" smtClean="0"/>
              <a:pPr/>
              <a:t>8</a:t>
            </a:fld>
            <a:endParaRPr lang="en-US" smtClean="0">
              <a:solidFill>
                <a:schemeClr val="bg2"/>
              </a:solidFill>
            </a:endParaRPr>
          </a:p>
        </p:txBody>
      </p:sp>
      <p:sp>
        <p:nvSpPr>
          <p:cNvPr id="174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Factors</a:t>
            </a:r>
          </a:p>
        </p:txBody>
      </p:sp>
      <p:pic>
        <p:nvPicPr>
          <p:cNvPr id="11268" name="Picture 4" descr="https://encrypted-tbn2.google.com/images?q=tbn:ANd9GcTxUIfKBzo7j9WPVeIpMe7_JawfKHnIyZPS1j1PeLtJAB0mAmw1yr9xEpK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5893" y="1347342"/>
            <a:ext cx="2568923" cy="1708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Factors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534128" y="1376936"/>
            <a:ext cx="8372475" cy="4324350"/>
          </a:xfrm>
        </p:spPr>
        <p:txBody>
          <a:bodyPr/>
          <a:lstStyle/>
          <a:p>
            <a:pPr eaLnBrk="1" hangingPunct="1"/>
            <a:r>
              <a:rPr lang="en-US" dirty="0" smtClean="0"/>
              <a:t>Disposal Methods – temporary/long-term storage </a:t>
            </a:r>
          </a:p>
          <a:p>
            <a:pPr lvl="1" eaLnBrk="1" hangingPunct="1"/>
            <a:r>
              <a:rPr lang="en-US" dirty="0" smtClean="0"/>
              <a:t>During planning address/prepare for identification, marking, handling/disposal of contaminated waste</a:t>
            </a:r>
          </a:p>
          <a:p>
            <a:pPr eaLnBrk="1" hangingPunct="1"/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46518A8-A79D-417B-843A-18B727908C4F}" type="slidenum">
              <a:rPr lang="en-US" smtClean="0"/>
              <a:pPr/>
              <a:t>9</a:t>
            </a:fld>
            <a:endParaRPr lang="en-US" smtClean="0">
              <a:solidFill>
                <a:schemeClr val="bg2"/>
              </a:solidFill>
            </a:endParaRPr>
          </a:p>
        </p:txBody>
      </p:sp>
      <p:pic>
        <p:nvPicPr>
          <p:cNvPr id="6" name="Picture 5" descr="The Whole Base.jpg"/>
          <p:cNvPicPr>
            <a:picLocks noChangeAspect="1"/>
          </p:cNvPicPr>
          <p:nvPr/>
        </p:nvPicPr>
        <p:blipFill>
          <a:blip r:embed="rId3" cstate="print"/>
          <a:srcRect l="18678" r="16598" b="5459"/>
          <a:stretch>
            <a:fillRect/>
          </a:stretch>
        </p:blipFill>
        <p:spPr>
          <a:xfrm>
            <a:off x="751686" y="2980742"/>
            <a:ext cx="3558553" cy="30183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42" name="Picture 2" descr="https://encrypted-tbn3.google.com/images?q=tbn:ANd9GcSq_yVuVtXlbbpB5HwsotSrHbMdXuhm0fQwsFr869AT7RQbgPnvr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0273" y="3191193"/>
            <a:ext cx="3876309" cy="2684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SAFformat">
  <a:themeElements>
    <a:clrScheme name="CSAFforma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SAFforma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SAFforma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AFforma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AFforma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AFforma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AFforma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AFforma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AFforma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53EFCA5C4AC142844ACB12D4D215A3" ma:contentTypeVersion="0" ma:contentTypeDescription="Create a new document." ma:contentTypeScope="" ma:versionID="4704a77e20ed5e55377f4a9a7a9062c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1A80A6C-3D5E-4B0B-83DD-1CF2F82ECE3D}"/>
</file>

<file path=customXml/itemProps2.xml><?xml version="1.0" encoding="utf-8"?>
<ds:datastoreItem xmlns:ds="http://schemas.openxmlformats.org/officeDocument/2006/customXml" ds:itemID="{A6ADF955-5994-456B-B470-D2F89243845B}"/>
</file>

<file path=customXml/itemProps3.xml><?xml version="1.0" encoding="utf-8"?>
<ds:datastoreItem xmlns:ds="http://schemas.openxmlformats.org/officeDocument/2006/customXml" ds:itemID="{6DB47248-A63A-4CF3-B9FA-9D5EB3316BE7}"/>
</file>

<file path=docProps/app.xml><?xml version="1.0" encoding="utf-8"?>
<Properties xmlns="http://schemas.openxmlformats.org/officeDocument/2006/extended-properties" xmlns:vt="http://schemas.openxmlformats.org/officeDocument/2006/docPropsVTypes">
  <Template>C:\WINNT\Profiles\valler\Application Data\Microsoft\Templates\CSAFformat.pot</Template>
  <TotalTime>23660</TotalTime>
  <Words>917</Words>
  <Application>Microsoft Office PowerPoint</Application>
  <PresentationFormat>On-screen Show (4:3)</PresentationFormat>
  <Paragraphs>231</Paragraphs>
  <Slides>26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CSAFformat</vt:lpstr>
      <vt:lpstr>Decontamination</vt:lpstr>
      <vt:lpstr>Overview</vt:lpstr>
      <vt:lpstr>References</vt:lpstr>
      <vt:lpstr>Definition – Emergency Decon</vt:lpstr>
      <vt:lpstr>Definition – Technical Decon</vt:lpstr>
      <vt:lpstr>Responsibilities</vt:lpstr>
      <vt:lpstr>Planning Factors</vt:lpstr>
      <vt:lpstr>Planning Factors</vt:lpstr>
      <vt:lpstr>Planning Factors</vt:lpstr>
      <vt:lpstr>Planning Factors</vt:lpstr>
      <vt:lpstr>Planning Factors</vt:lpstr>
      <vt:lpstr>Site Layout</vt:lpstr>
      <vt:lpstr>Site Layout</vt:lpstr>
      <vt:lpstr>Methods - Physical</vt:lpstr>
      <vt:lpstr>Methods - Chemical</vt:lpstr>
      <vt:lpstr>Contamination Control </vt:lpstr>
      <vt:lpstr>Determining Effectiveness</vt:lpstr>
      <vt:lpstr>Decon Process</vt:lpstr>
      <vt:lpstr>Decon Process: Technical</vt:lpstr>
      <vt:lpstr>Decon Process: CCA</vt:lpstr>
      <vt:lpstr>PowerPoint Presentation</vt:lpstr>
      <vt:lpstr>Decon Process: CCA</vt:lpstr>
      <vt:lpstr>Decon Process: CCA</vt:lpstr>
      <vt:lpstr>Decon Process: CCS</vt:lpstr>
      <vt:lpstr>Decon Process: CCS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3E9 Transformation</dc:title>
  <dc:creator>MSgt Messina</dc:creator>
  <cp:lastModifiedBy>samuel.schmitz</cp:lastModifiedBy>
  <cp:revision>1255</cp:revision>
  <dcterms:created xsi:type="dcterms:W3CDTF">2001-01-23T20:44:01Z</dcterms:created>
  <dcterms:modified xsi:type="dcterms:W3CDTF">2013-02-06T20:52:48Z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0x010100C053EFCA5C4AC142844ACB12D4D215A3</vt:lpwstr>
  </property>
</Properties>
</file>