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</p:sldMasterIdLst>
  <p:sldIdLst>
    <p:sldId id="256" r:id="rId6"/>
    <p:sldId id="280" r:id="rId7"/>
    <p:sldId id="271" r:id="rId8"/>
    <p:sldId id="279" r:id="rId9"/>
    <p:sldId id="272" r:id="rId10"/>
    <p:sldId id="274" r:id="rId11"/>
    <p:sldId id="273" r:id="rId12"/>
    <p:sldId id="275" r:id="rId13"/>
    <p:sldId id="278" r:id="rId14"/>
    <p:sldId id="266" r:id="rId15"/>
    <p:sldId id="263" r:id="rId16"/>
    <p:sldId id="276" r:id="rId17"/>
    <p:sldId id="267" r:id="rId18"/>
    <p:sldId id="269" r:id="rId19"/>
    <p:sldId id="268" r:id="rId20"/>
    <p:sldId id="277" r:id="rId21"/>
    <p:sldId id="270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4" d="100"/>
          <a:sy n="124" d="100"/>
        </p:scale>
        <p:origin x="41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640A25D4-121D-4A97-9FD1-DE2C7A4AD9F9}" type="datetimeFigureOut">
              <a:rPr lang="en-US" smtClean="0"/>
              <a:pPr>
                <a:defRPr/>
              </a:pPr>
              <a:t>3/30/2018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7A409B42-8626-4363-9B2F-B2239480CC8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E64D8C-DA3B-4B05-BDCA-3FFF97DC209C}" type="datetimeFigureOut">
              <a:rPr lang="en-US" smtClean="0"/>
              <a:pPr>
                <a:defRPr/>
              </a:pPr>
              <a:t>3/30/2018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AD37F3-68A9-42EE-9CCB-14FE01521C8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pPr>
              <a:defRPr/>
            </a:pPr>
            <a:fld id="{21C5297C-E471-49C3-894F-411FEEE051A6}" type="datetimeFigureOut">
              <a:rPr lang="en-US" smtClean="0"/>
              <a:pPr>
                <a:defRPr/>
              </a:pPr>
              <a:t>3/30/2018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pPr>
              <a:defRPr/>
            </a:pPr>
            <a:fld id="{E884E9C7-7EC1-49D9-997E-D2C11B31545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:\823 RHS Det 1\Squadron symbols\silver flag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6638" y="39688"/>
            <a:ext cx="136525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1816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8806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D786ACF-D0B5-4317-AFD4-25E4C5F0CECA}" type="datetimeFigureOut">
              <a:rPr lang="en-US" smtClean="0"/>
              <a:pPr>
                <a:defRPr/>
              </a:pPr>
              <a:t>3/30/2018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3D9C6FAE-CF39-437D-B693-FB2837E5E91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B045A8-C31E-431E-9CFF-7B40963361D0}" type="datetimeFigureOut">
              <a:rPr lang="en-US" smtClean="0"/>
              <a:pPr>
                <a:defRPr/>
              </a:pPr>
              <a:t>3/30/2018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FD08413C-2C06-45F4-814E-E487D970EA0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>
              <a:defRPr/>
            </a:pPr>
            <a:fld id="{5629E733-D766-4E54-A149-829F97DDDE30}" type="datetimeFigureOut">
              <a:rPr lang="en-US" smtClean="0"/>
              <a:pPr>
                <a:defRPr/>
              </a:pPr>
              <a:t>3/30/2018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>
              <a:defRPr/>
            </a:pPr>
            <a:fld id="{0B4CAE8C-9FA1-4DC1-B033-E5F30B39117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>
              <a:defRPr/>
            </a:pPr>
            <a:fld id="{F947B0B2-9184-48E3-BBC2-37C1E5D411ED}" type="datetimeFigureOut">
              <a:rPr lang="en-US" smtClean="0"/>
              <a:pPr>
                <a:defRPr/>
              </a:pPr>
              <a:t>3/30/2018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>
              <a:defRPr/>
            </a:pPr>
            <a:fld id="{04889F75-519C-42C9-B39A-B814D28BC06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>
              <a:defRPr/>
            </a:pPr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463A16B-0306-4FC1-AD55-238246C372BE}" type="datetimeFigureOut">
              <a:rPr lang="en-US" smtClean="0"/>
              <a:pPr>
                <a:defRPr/>
              </a:pPr>
              <a:t>3/30/2018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D311CE4-3FAA-4A45-8C3D-644DCA44B87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5F5B59-1298-459D-9560-C9DC71F428ED}" type="datetimeFigureOut">
              <a:rPr lang="en-US" smtClean="0"/>
              <a:pPr>
                <a:defRPr/>
              </a:pPr>
              <a:t>3/30/2018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FE46318D-9A76-4CDB-8B05-01D9C355E12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F05417-9A1B-4F3E-A2AC-37557DBC7929}" type="datetimeFigureOut">
              <a:rPr lang="en-US" smtClean="0"/>
              <a:pPr>
                <a:defRPr/>
              </a:pPr>
              <a:t>3/30/2018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BF3A5F9-E386-4310-A34C-7D1C9777B38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pPr>
              <a:defRPr/>
            </a:pPr>
            <a:fld id="{45A5E592-0988-4CE3-90B0-B9159895BBE3}" type="datetimeFigureOut">
              <a:rPr lang="en-US" smtClean="0"/>
              <a:pPr>
                <a:defRPr/>
              </a:pPr>
              <a:t>3/30/2018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pPr>
              <a:defRPr/>
            </a:pPr>
            <a:fld id="{8003DE99-BA11-47D7-B2B9-0D0AE432DF7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pPr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87CF6CFF-94CF-4D05-A8A2-5C77811BB4D2}" type="datetimeFigureOut">
              <a:rPr lang="en-US" smtClean="0"/>
              <a:pPr>
                <a:defRPr/>
              </a:pPr>
              <a:t>3/30/2018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3EBC1822-2037-42F5-B93E-9742A766865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23863" y="1479550"/>
            <a:ext cx="8320087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</p:txBody>
      </p: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663700" y="76200"/>
            <a:ext cx="608488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Line 7"/>
          <p:cNvSpPr>
            <a:spLocks noChangeShapeType="1"/>
          </p:cNvSpPr>
          <p:nvPr userDrawn="1"/>
        </p:nvSpPr>
        <p:spPr bwMode="auto">
          <a:xfrm>
            <a:off x="381000" y="64516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9" name="Line 8"/>
          <p:cNvSpPr>
            <a:spLocks noChangeShapeType="1"/>
          </p:cNvSpPr>
          <p:nvPr/>
        </p:nvSpPr>
        <p:spPr bwMode="auto">
          <a:xfrm>
            <a:off x="381000" y="12319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30" name="Picture 9" descr="afsymbo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13" y="90488"/>
            <a:ext cx="1346200" cy="1062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R:\823 RHS Det 1\Squadron symbols\silver flag1.jp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6638" y="39688"/>
            <a:ext cx="136525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7140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151C77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151C77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151C77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151C77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151C77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151C77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151C77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151C77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151C77"/>
          </a:solidFill>
          <a:latin typeface="Arial" charset="0"/>
        </a:defRPr>
      </a:lvl9pPr>
    </p:titleStyle>
    <p:bodyStyle>
      <a:lvl1pPr marL="285750" indent="-285750" algn="l" rtl="0" eaLnBrk="0" fontAlgn="base" hangingPunct="0">
        <a:spcBef>
          <a:spcPct val="20000"/>
        </a:spcBef>
        <a:spcAft>
          <a:spcPct val="0"/>
        </a:spcAft>
        <a:buClr>
          <a:srgbClr val="151C77"/>
        </a:buClr>
        <a:buSzPct val="80000"/>
        <a:buFont typeface="Wingdings" panose="05000000000000000000" pitchFamily="2" charset="2"/>
        <a:buChar char="n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688975" indent="-282575" algn="l" rtl="0" eaLnBrk="0" fontAlgn="base" hangingPunct="0">
        <a:spcBef>
          <a:spcPct val="20000"/>
        </a:spcBef>
        <a:spcAft>
          <a:spcPct val="0"/>
        </a:spcAft>
        <a:buClr>
          <a:srgbClr val="151C77"/>
        </a:buClr>
        <a:buSzPct val="80000"/>
        <a:buFont typeface="Wingdings" panose="05000000000000000000" pitchFamily="2" charset="2"/>
        <a:buChar char="n"/>
        <a:defRPr sz="2000" b="1">
          <a:solidFill>
            <a:schemeClr val="tx1"/>
          </a:solidFill>
          <a:latin typeface="+mn-lt"/>
        </a:defRPr>
      </a:lvl2pPr>
      <a:lvl3pPr marL="1027113" indent="-223838" algn="l" rtl="0" eaLnBrk="0" fontAlgn="base" hangingPunct="0">
        <a:spcBef>
          <a:spcPct val="20000"/>
        </a:spcBef>
        <a:spcAft>
          <a:spcPct val="0"/>
        </a:spcAft>
        <a:buClr>
          <a:srgbClr val="151C77"/>
        </a:buClr>
        <a:buSzPct val="80000"/>
        <a:buFont typeface="Wingdings" panose="05000000000000000000" pitchFamily="2" charset="2"/>
        <a:buChar char="n"/>
        <a:defRPr sz="1600"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685800" y="152401"/>
            <a:ext cx="77724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b="1" dirty="0" smtClean="0">
                <a:latin typeface="Albertus Medium" pitchFamily="34" charset="0"/>
              </a:rPr>
              <a:t>HVAC </a:t>
            </a:r>
            <a:r>
              <a:rPr lang="en-US" b="1" cap="none" dirty="0" smtClean="0">
                <a:latin typeface="Albertus Medium" pitchFamily="34" charset="0"/>
              </a:rPr>
              <a:t>Bed Down Planning</a:t>
            </a:r>
            <a:endParaRPr lang="en-US" b="1" dirty="0" smtClean="0">
              <a:latin typeface="Albertus Medium" pitchFamily="34" charset="0"/>
            </a:endParaRPr>
          </a:p>
        </p:txBody>
      </p:sp>
      <p:pic>
        <p:nvPicPr>
          <p:cNvPr id="205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2819400"/>
            <a:ext cx="48006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beddown 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1752600"/>
            <a:ext cx="2447925" cy="3238500"/>
          </a:xfrm>
          <a:prstGeom prst="rect">
            <a:avLst/>
          </a:prstGeom>
        </p:spPr>
      </p:pic>
      <p:pic>
        <p:nvPicPr>
          <p:cNvPr id="5" name="Picture 4" descr="beddow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10200" y="2057400"/>
            <a:ext cx="3238500" cy="20097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Tent Layout</a:t>
            </a:r>
          </a:p>
        </p:txBody>
      </p:sp>
      <p:sp>
        <p:nvSpPr>
          <p:cNvPr id="3075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8 to 12 tents in a tent block</a:t>
            </a:r>
          </a:p>
          <a:p>
            <a:pPr lvl="1"/>
            <a:r>
              <a:rPr lang="en-US" dirty="0" smtClean="0"/>
              <a:t>Tent block size is based off of load requirements</a:t>
            </a:r>
          </a:p>
          <a:p>
            <a:pPr lvl="2"/>
            <a:r>
              <a:rPr lang="en-US" dirty="0" smtClean="0"/>
              <a:t>ECUs are the largest consumer of power in a tent city</a:t>
            </a:r>
          </a:p>
          <a:p>
            <a:r>
              <a:rPr lang="en-US" dirty="0" smtClean="0"/>
              <a:t>Tent Block Layout </a:t>
            </a:r>
          </a:p>
          <a:p>
            <a:pPr lvl="1"/>
            <a:r>
              <a:rPr lang="en-US" dirty="0" smtClean="0"/>
              <a:t>Utility lane (rear of tent)</a:t>
            </a:r>
          </a:p>
          <a:p>
            <a:pPr lvl="2"/>
            <a:r>
              <a:rPr lang="en-US" dirty="0" smtClean="0"/>
              <a:t> 30ft. from tent to tent</a:t>
            </a:r>
          </a:p>
          <a:p>
            <a:pPr lvl="1"/>
            <a:r>
              <a:rPr lang="en-US" dirty="0" smtClean="0"/>
              <a:t>Fire lane (front of tent)</a:t>
            </a:r>
          </a:p>
          <a:p>
            <a:pPr lvl="2"/>
            <a:r>
              <a:rPr lang="en-US" dirty="0" smtClean="0"/>
              <a:t>59ft. from tent to tent</a:t>
            </a:r>
          </a:p>
          <a:p>
            <a:pPr lvl="1"/>
            <a:r>
              <a:rPr lang="en-US" dirty="0" smtClean="0"/>
              <a:t>Tent Spacing</a:t>
            </a:r>
          </a:p>
          <a:p>
            <a:pPr lvl="2"/>
            <a:r>
              <a:rPr lang="en-US" dirty="0" smtClean="0"/>
              <a:t>12ft. distance between tents for guy ropes </a:t>
            </a:r>
          </a:p>
          <a:p>
            <a:r>
              <a:rPr lang="en-US" dirty="0" smtClean="0"/>
              <a:t>Only BCE or Fire Marshall can change spacing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Tent Block ECU Layout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8153400" cy="4495800"/>
          </a:xfrm>
        </p:spPr>
        <p:txBody>
          <a:bodyPr/>
          <a:lstStyle/>
          <a:p>
            <a:r>
              <a:rPr lang="en-US" dirty="0" smtClean="0"/>
              <a:t>FDECU layout shown (10 tents per block)</a:t>
            </a:r>
          </a:p>
        </p:txBody>
      </p:sp>
      <p:grpSp>
        <p:nvGrpSpPr>
          <p:cNvPr id="74" name="Group 73"/>
          <p:cNvGrpSpPr/>
          <p:nvPr/>
        </p:nvGrpSpPr>
        <p:grpSpPr>
          <a:xfrm>
            <a:off x="1905000" y="2209800"/>
            <a:ext cx="5257800" cy="4267200"/>
            <a:chOff x="1905000" y="2209800"/>
            <a:chExt cx="5257800" cy="4267200"/>
          </a:xfrm>
        </p:grpSpPr>
        <p:grpSp>
          <p:nvGrpSpPr>
            <p:cNvPr id="63" name="Group 62"/>
            <p:cNvGrpSpPr/>
            <p:nvPr/>
          </p:nvGrpSpPr>
          <p:grpSpPr>
            <a:xfrm>
              <a:off x="1905000" y="2209800"/>
              <a:ext cx="5257800" cy="4267200"/>
              <a:chOff x="381000" y="2514600"/>
              <a:chExt cx="5257800" cy="4572000"/>
            </a:xfrm>
          </p:grpSpPr>
          <p:grpSp>
            <p:nvGrpSpPr>
              <p:cNvPr id="44" name="Group 43"/>
              <p:cNvGrpSpPr/>
              <p:nvPr/>
            </p:nvGrpSpPr>
            <p:grpSpPr>
              <a:xfrm>
                <a:off x="381000" y="2514600"/>
                <a:ext cx="5257800" cy="4572000"/>
                <a:chOff x="381000" y="2514600"/>
                <a:chExt cx="5257800" cy="4572000"/>
              </a:xfrm>
            </p:grpSpPr>
            <p:sp>
              <p:nvSpPr>
                <p:cNvPr id="22" name="Rectangle 21"/>
                <p:cNvSpPr/>
                <p:nvPr/>
              </p:nvSpPr>
              <p:spPr>
                <a:xfrm>
                  <a:off x="381000" y="2514600"/>
                  <a:ext cx="5257800" cy="457200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6" name="Group 35"/>
                <p:cNvGrpSpPr/>
                <p:nvPr/>
              </p:nvGrpSpPr>
              <p:grpSpPr>
                <a:xfrm>
                  <a:off x="533400" y="2667000"/>
                  <a:ext cx="1066800" cy="4267200"/>
                  <a:chOff x="533400" y="2667000"/>
                  <a:chExt cx="1066800" cy="4267200"/>
                </a:xfrm>
              </p:grpSpPr>
              <p:sp>
                <p:nvSpPr>
                  <p:cNvPr id="24" name="Rectangle 23"/>
                  <p:cNvSpPr/>
                  <p:nvPr/>
                </p:nvSpPr>
                <p:spPr>
                  <a:xfrm>
                    <a:off x="533400" y="2667000"/>
                    <a:ext cx="1066800" cy="609600"/>
                  </a:xfrm>
                  <a:prstGeom prst="rect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 w="38100">
                    <a:solidFill>
                      <a:schemeClr val="accent1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" name="Rectangle 29"/>
                  <p:cNvSpPr/>
                  <p:nvPr/>
                </p:nvSpPr>
                <p:spPr>
                  <a:xfrm>
                    <a:off x="533400" y="3581400"/>
                    <a:ext cx="1066800" cy="609600"/>
                  </a:xfrm>
                  <a:prstGeom prst="rect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 w="38100">
                    <a:solidFill>
                      <a:schemeClr val="accent1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" name="Rectangle 31"/>
                  <p:cNvSpPr/>
                  <p:nvPr/>
                </p:nvSpPr>
                <p:spPr>
                  <a:xfrm>
                    <a:off x="533400" y="6324600"/>
                    <a:ext cx="1066800" cy="609600"/>
                  </a:xfrm>
                  <a:prstGeom prst="rect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 w="38100">
                    <a:solidFill>
                      <a:schemeClr val="accent1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3" name="Rectangle 32"/>
                  <p:cNvSpPr/>
                  <p:nvPr/>
                </p:nvSpPr>
                <p:spPr>
                  <a:xfrm>
                    <a:off x="533400" y="5410200"/>
                    <a:ext cx="1066800" cy="609600"/>
                  </a:xfrm>
                  <a:prstGeom prst="rect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 w="38100">
                    <a:solidFill>
                      <a:schemeClr val="accent1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" name="Rectangle 33"/>
                  <p:cNvSpPr/>
                  <p:nvPr/>
                </p:nvSpPr>
                <p:spPr>
                  <a:xfrm>
                    <a:off x="533400" y="4495800"/>
                    <a:ext cx="1066800" cy="609600"/>
                  </a:xfrm>
                  <a:prstGeom prst="rect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 w="38100">
                    <a:solidFill>
                      <a:schemeClr val="accent1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38" name="Group 37"/>
                <p:cNvGrpSpPr/>
                <p:nvPr/>
              </p:nvGrpSpPr>
              <p:grpSpPr>
                <a:xfrm>
                  <a:off x="4267200" y="2667000"/>
                  <a:ext cx="1066800" cy="4267200"/>
                  <a:chOff x="533400" y="2667000"/>
                  <a:chExt cx="1066800" cy="4267200"/>
                </a:xfrm>
              </p:grpSpPr>
              <p:sp>
                <p:nvSpPr>
                  <p:cNvPr id="39" name="Rectangle 38"/>
                  <p:cNvSpPr/>
                  <p:nvPr/>
                </p:nvSpPr>
                <p:spPr>
                  <a:xfrm>
                    <a:off x="533400" y="2667000"/>
                    <a:ext cx="1066800" cy="609600"/>
                  </a:xfrm>
                  <a:prstGeom prst="rect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 w="38100">
                    <a:solidFill>
                      <a:schemeClr val="accent1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0" name="Rectangle 39"/>
                  <p:cNvSpPr/>
                  <p:nvPr/>
                </p:nvSpPr>
                <p:spPr>
                  <a:xfrm>
                    <a:off x="533400" y="3581400"/>
                    <a:ext cx="1066800" cy="609600"/>
                  </a:xfrm>
                  <a:prstGeom prst="rect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 w="38100">
                    <a:solidFill>
                      <a:schemeClr val="accent1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1" name="Rectangle 40"/>
                  <p:cNvSpPr/>
                  <p:nvPr/>
                </p:nvSpPr>
                <p:spPr>
                  <a:xfrm>
                    <a:off x="533400" y="6324600"/>
                    <a:ext cx="1066800" cy="609600"/>
                  </a:xfrm>
                  <a:prstGeom prst="rect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 w="38100">
                    <a:solidFill>
                      <a:schemeClr val="accent1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2" name="Rectangle 41"/>
                  <p:cNvSpPr/>
                  <p:nvPr/>
                </p:nvSpPr>
                <p:spPr>
                  <a:xfrm>
                    <a:off x="533400" y="5410200"/>
                    <a:ext cx="1066800" cy="609600"/>
                  </a:xfrm>
                  <a:prstGeom prst="rect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 w="38100">
                    <a:solidFill>
                      <a:schemeClr val="accent1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3" name="Rectangle 42"/>
                  <p:cNvSpPr/>
                  <p:nvPr/>
                </p:nvSpPr>
                <p:spPr>
                  <a:xfrm>
                    <a:off x="533400" y="4495800"/>
                    <a:ext cx="1066800" cy="609600"/>
                  </a:xfrm>
                  <a:prstGeom prst="rect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 w="38100">
                    <a:solidFill>
                      <a:schemeClr val="accent1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7" name="TextBox 6"/>
              <p:cNvSpPr txBox="1"/>
              <p:nvPr/>
            </p:nvSpPr>
            <p:spPr>
              <a:xfrm>
                <a:off x="1600200" y="2667001"/>
                <a:ext cx="533400" cy="276999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ECU</a:t>
                </a:r>
                <a:endParaRPr lang="en-US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2362200" y="2514600"/>
                <a:ext cx="1143000" cy="523220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 dirty="0" smtClean="0">
                    <a:solidFill>
                      <a:srgbClr val="FF0000"/>
                    </a:solidFill>
                  </a:rPr>
                  <a:t>HIGH VOLTAGE</a:t>
                </a:r>
                <a:endParaRPr lang="en-US" sz="14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2514600" y="4724400"/>
                <a:ext cx="838200" cy="430887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200" b="1" dirty="0" smtClean="0">
                    <a:solidFill>
                      <a:srgbClr val="FF0000"/>
                    </a:solidFill>
                  </a:rPr>
                  <a:t>SDC</a:t>
                </a:r>
                <a:endParaRPr lang="en-US" sz="22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1600200" y="3581400"/>
                <a:ext cx="533400" cy="276999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ECU</a:t>
                </a:r>
                <a:endParaRPr lang="en-US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1600200" y="4495800"/>
                <a:ext cx="533400" cy="276999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ECU</a:t>
                </a:r>
                <a:endParaRPr lang="en-US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1600200" y="5410200"/>
                <a:ext cx="533400" cy="276999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ECU</a:t>
                </a:r>
                <a:endParaRPr lang="en-US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1600200" y="6324600"/>
                <a:ext cx="533400" cy="276999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ECU</a:t>
                </a:r>
                <a:endParaRPr lang="en-US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3733800" y="2999602"/>
                <a:ext cx="533400" cy="276999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ECU</a:t>
                </a:r>
                <a:endParaRPr lang="en-US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  <p:sp>
            <p:nvSpPr>
              <p:cNvPr id="55" name="TextBox 54"/>
              <p:cNvSpPr txBox="1"/>
              <p:nvPr/>
            </p:nvSpPr>
            <p:spPr>
              <a:xfrm>
                <a:off x="3733800" y="3914001"/>
                <a:ext cx="533400" cy="276999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ECU</a:t>
                </a:r>
                <a:endParaRPr lang="en-US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3733800" y="4828401"/>
                <a:ext cx="533400" cy="276999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ECU</a:t>
                </a:r>
                <a:endParaRPr lang="en-US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  <p:sp>
            <p:nvSpPr>
              <p:cNvPr id="57" name="TextBox 56"/>
              <p:cNvSpPr txBox="1"/>
              <p:nvPr/>
            </p:nvSpPr>
            <p:spPr>
              <a:xfrm>
                <a:off x="3733800" y="5742801"/>
                <a:ext cx="533400" cy="276999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ECU</a:t>
                </a:r>
                <a:endParaRPr lang="en-US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  <p:sp>
            <p:nvSpPr>
              <p:cNvPr id="58" name="TextBox 57"/>
              <p:cNvSpPr txBox="1"/>
              <p:nvPr/>
            </p:nvSpPr>
            <p:spPr>
              <a:xfrm>
                <a:off x="3733800" y="6657201"/>
                <a:ext cx="533400" cy="276999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ECU</a:t>
                </a:r>
                <a:endParaRPr lang="en-US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  <p:sp>
            <p:nvSpPr>
              <p:cNvPr id="62" name="Freeform 61"/>
              <p:cNvSpPr/>
              <p:nvPr/>
            </p:nvSpPr>
            <p:spPr>
              <a:xfrm>
                <a:off x="2129051" y="2947916"/>
                <a:ext cx="425292" cy="1856096"/>
              </a:xfrm>
              <a:custGeom>
                <a:avLst/>
                <a:gdLst>
                  <a:gd name="connsiteX0" fmla="*/ 0 w 425292"/>
                  <a:gd name="connsiteY0" fmla="*/ 0 h 1856096"/>
                  <a:gd name="connsiteX1" fmla="*/ 27295 w 425292"/>
                  <a:gd name="connsiteY1" fmla="*/ 81887 h 1856096"/>
                  <a:gd name="connsiteX2" fmla="*/ 40943 w 425292"/>
                  <a:gd name="connsiteY2" fmla="*/ 122830 h 1856096"/>
                  <a:gd name="connsiteX3" fmla="*/ 68239 w 425292"/>
                  <a:gd name="connsiteY3" fmla="*/ 163774 h 1856096"/>
                  <a:gd name="connsiteX4" fmla="*/ 95534 w 425292"/>
                  <a:gd name="connsiteY4" fmla="*/ 245660 h 1856096"/>
                  <a:gd name="connsiteX5" fmla="*/ 150125 w 425292"/>
                  <a:gd name="connsiteY5" fmla="*/ 327547 h 1856096"/>
                  <a:gd name="connsiteX6" fmla="*/ 163773 w 425292"/>
                  <a:gd name="connsiteY6" fmla="*/ 368490 h 1856096"/>
                  <a:gd name="connsiteX7" fmla="*/ 191068 w 425292"/>
                  <a:gd name="connsiteY7" fmla="*/ 409433 h 1856096"/>
                  <a:gd name="connsiteX8" fmla="*/ 218364 w 425292"/>
                  <a:gd name="connsiteY8" fmla="*/ 518615 h 1856096"/>
                  <a:gd name="connsiteX9" fmla="*/ 245659 w 425292"/>
                  <a:gd name="connsiteY9" fmla="*/ 573206 h 1856096"/>
                  <a:gd name="connsiteX10" fmla="*/ 272955 w 425292"/>
                  <a:gd name="connsiteY10" fmla="*/ 668741 h 1856096"/>
                  <a:gd name="connsiteX11" fmla="*/ 300250 w 425292"/>
                  <a:gd name="connsiteY11" fmla="*/ 750627 h 1856096"/>
                  <a:gd name="connsiteX12" fmla="*/ 327546 w 425292"/>
                  <a:gd name="connsiteY12" fmla="*/ 928048 h 1856096"/>
                  <a:gd name="connsiteX13" fmla="*/ 341194 w 425292"/>
                  <a:gd name="connsiteY13" fmla="*/ 1009935 h 1856096"/>
                  <a:gd name="connsiteX14" fmla="*/ 354842 w 425292"/>
                  <a:gd name="connsiteY14" fmla="*/ 1050878 h 1856096"/>
                  <a:gd name="connsiteX15" fmla="*/ 368489 w 425292"/>
                  <a:gd name="connsiteY15" fmla="*/ 1105469 h 1856096"/>
                  <a:gd name="connsiteX16" fmla="*/ 395785 w 425292"/>
                  <a:gd name="connsiteY16" fmla="*/ 1187356 h 1856096"/>
                  <a:gd name="connsiteX17" fmla="*/ 423080 w 425292"/>
                  <a:gd name="connsiteY17" fmla="*/ 1610436 h 1856096"/>
                  <a:gd name="connsiteX18" fmla="*/ 423080 w 425292"/>
                  <a:gd name="connsiteY18" fmla="*/ 1856096 h 1856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25292" h="1856096">
                    <a:moveTo>
                      <a:pt x="0" y="0"/>
                    </a:moveTo>
                    <a:lnTo>
                      <a:pt x="27295" y="81887"/>
                    </a:lnTo>
                    <a:cubicBezTo>
                      <a:pt x="31844" y="95535"/>
                      <a:pt x="32963" y="110860"/>
                      <a:pt x="40943" y="122830"/>
                    </a:cubicBezTo>
                    <a:lnTo>
                      <a:pt x="68239" y="163774"/>
                    </a:lnTo>
                    <a:cubicBezTo>
                      <a:pt x="77337" y="191069"/>
                      <a:pt x="79574" y="221720"/>
                      <a:pt x="95534" y="245660"/>
                    </a:cubicBezTo>
                    <a:cubicBezTo>
                      <a:pt x="113731" y="272956"/>
                      <a:pt x="139751" y="296425"/>
                      <a:pt x="150125" y="327547"/>
                    </a:cubicBezTo>
                    <a:cubicBezTo>
                      <a:pt x="154674" y="341195"/>
                      <a:pt x="157339" y="355623"/>
                      <a:pt x="163773" y="368490"/>
                    </a:cubicBezTo>
                    <a:cubicBezTo>
                      <a:pt x="171108" y="383161"/>
                      <a:pt x="183733" y="394762"/>
                      <a:pt x="191068" y="409433"/>
                    </a:cubicBezTo>
                    <a:cubicBezTo>
                      <a:pt x="211495" y="450288"/>
                      <a:pt x="202791" y="471896"/>
                      <a:pt x="218364" y="518615"/>
                    </a:cubicBezTo>
                    <a:cubicBezTo>
                      <a:pt x="224798" y="537916"/>
                      <a:pt x="237645" y="554506"/>
                      <a:pt x="245659" y="573206"/>
                    </a:cubicBezTo>
                    <a:cubicBezTo>
                      <a:pt x="260948" y="608880"/>
                      <a:pt x="261412" y="630265"/>
                      <a:pt x="272955" y="668741"/>
                    </a:cubicBezTo>
                    <a:cubicBezTo>
                      <a:pt x="281222" y="696299"/>
                      <a:pt x="300250" y="750627"/>
                      <a:pt x="300250" y="750627"/>
                    </a:cubicBezTo>
                    <a:cubicBezTo>
                      <a:pt x="323366" y="935551"/>
                      <a:pt x="302537" y="790498"/>
                      <a:pt x="327546" y="928048"/>
                    </a:cubicBezTo>
                    <a:cubicBezTo>
                      <a:pt x="332496" y="955274"/>
                      <a:pt x="335191" y="982922"/>
                      <a:pt x="341194" y="1009935"/>
                    </a:cubicBezTo>
                    <a:cubicBezTo>
                      <a:pt x="344315" y="1023978"/>
                      <a:pt x="350890" y="1037046"/>
                      <a:pt x="354842" y="1050878"/>
                    </a:cubicBezTo>
                    <a:cubicBezTo>
                      <a:pt x="359995" y="1068913"/>
                      <a:pt x="363099" y="1087503"/>
                      <a:pt x="368489" y="1105469"/>
                    </a:cubicBezTo>
                    <a:cubicBezTo>
                      <a:pt x="376757" y="1133028"/>
                      <a:pt x="395785" y="1187356"/>
                      <a:pt x="395785" y="1187356"/>
                    </a:cubicBezTo>
                    <a:cubicBezTo>
                      <a:pt x="409091" y="1347022"/>
                      <a:pt x="418452" y="1439202"/>
                      <a:pt x="423080" y="1610436"/>
                    </a:cubicBezTo>
                    <a:cubicBezTo>
                      <a:pt x="425292" y="1692293"/>
                      <a:pt x="423080" y="1774209"/>
                      <a:pt x="423080" y="1856096"/>
                    </a:cubicBezTo>
                  </a:path>
                </a:pathLst>
              </a:cu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65" name="Curved Connector 64"/>
            <p:cNvCxnSpPr>
              <a:stCxn id="7" idx="3"/>
              <a:endCxn id="6" idx="1"/>
            </p:cNvCxnSpPr>
            <p:nvPr/>
          </p:nvCxnSpPr>
          <p:spPr>
            <a:xfrm>
              <a:off x="3657600" y="2481307"/>
              <a:ext cx="381000" cy="1992054"/>
            </a:xfrm>
            <a:prstGeom prst="curvedConnector3">
              <a:avLst>
                <a:gd name="adj1" fmla="val 50000"/>
              </a:avLst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Curved Connector 66"/>
            <p:cNvCxnSpPr>
              <a:stCxn id="50" idx="3"/>
              <a:endCxn id="6" idx="1"/>
            </p:cNvCxnSpPr>
            <p:nvPr/>
          </p:nvCxnSpPr>
          <p:spPr>
            <a:xfrm>
              <a:off x="3657600" y="3334746"/>
              <a:ext cx="381000" cy="1138615"/>
            </a:xfrm>
            <a:prstGeom prst="curvedConnector3">
              <a:avLst>
                <a:gd name="adj1" fmla="val 50000"/>
              </a:avLst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Curved Connector 68"/>
            <p:cNvCxnSpPr>
              <a:stCxn id="51" idx="3"/>
              <a:endCxn id="6" idx="1"/>
            </p:cNvCxnSpPr>
            <p:nvPr/>
          </p:nvCxnSpPr>
          <p:spPr>
            <a:xfrm>
              <a:off x="3657600" y="4188186"/>
              <a:ext cx="381000" cy="285175"/>
            </a:xfrm>
            <a:prstGeom prst="curvedConnector3">
              <a:avLst>
                <a:gd name="adj1" fmla="val 50000"/>
              </a:avLst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Curved Connector 70"/>
            <p:cNvCxnSpPr>
              <a:stCxn id="52" idx="3"/>
              <a:endCxn id="6" idx="1"/>
            </p:cNvCxnSpPr>
            <p:nvPr/>
          </p:nvCxnSpPr>
          <p:spPr>
            <a:xfrm flipV="1">
              <a:off x="3657600" y="4473361"/>
              <a:ext cx="381000" cy="568265"/>
            </a:xfrm>
            <a:prstGeom prst="curvedConnector3">
              <a:avLst>
                <a:gd name="adj1" fmla="val 50000"/>
              </a:avLst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Curved Connector 72"/>
            <p:cNvCxnSpPr>
              <a:stCxn id="53" idx="3"/>
              <a:endCxn id="6" idx="1"/>
            </p:cNvCxnSpPr>
            <p:nvPr/>
          </p:nvCxnSpPr>
          <p:spPr>
            <a:xfrm flipV="1">
              <a:off x="3657600" y="4473361"/>
              <a:ext cx="381000" cy="1421705"/>
            </a:xfrm>
            <a:prstGeom prst="curvedConnector3">
              <a:avLst>
                <a:gd name="adj1" fmla="val 50000"/>
              </a:avLst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Curved Connector 74"/>
            <p:cNvCxnSpPr>
              <a:stCxn id="54" idx="1"/>
              <a:endCxn id="6" idx="3"/>
            </p:cNvCxnSpPr>
            <p:nvPr/>
          </p:nvCxnSpPr>
          <p:spPr>
            <a:xfrm rot="10800000" flipV="1">
              <a:off x="4876800" y="2791735"/>
              <a:ext cx="381000" cy="1681626"/>
            </a:xfrm>
            <a:prstGeom prst="curvedConnector3">
              <a:avLst>
                <a:gd name="adj1" fmla="val 50000"/>
              </a:avLst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Curved Connector 76"/>
            <p:cNvCxnSpPr>
              <a:stCxn id="55" idx="1"/>
              <a:endCxn id="6" idx="3"/>
            </p:cNvCxnSpPr>
            <p:nvPr/>
          </p:nvCxnSpPr>
          <p:spPr>
            <a:xfrm rot="10800000" flipV="1">
              <a:off x="4876800" y="3645173"/>
              <a:ext cx="381000" cy="828187"/>
            </a:xfrm>
            <a:prstGeom prst="curvedConnector3">
              <a:avLst>
                <a:gd name="adj1" fmla="val 50000"/>
              </a:avLst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Curved Connector 78"/>
            <p:cNvCxnSpPr>
              <a:stCxn id="56" idx="1"/>
            </p:cNvCxnSpPr>
            <p:nvPr/>
          </p:nvCxnSpPr>
          <p:spPr>
            <a:xfrm rot="10800000">
              <a:off x="4876800" y="4495800"/>
              <a:ext cx="381000" cy="2814"/>
            </a:xfrm>
            <a:prstGeom prst="curvedConnector3">
              <a:avLst>
                <a:gd name="adj1" fmla="val 50000"/>
              </a:avLst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Curved Connector 80"/>
            <p:cNvCxnSpPr>
              <a:stCxn id="57" idx="1"/>
              <a:endCxn id="6" idx="3"/>
            </p:cNvCxnSpPr>
            <p:nvPr/>
          </p:nvCxnSpPr>
          <p:spPr>
            <a:xfrm rot="10800000">
              <a:off x="4876800" y="4473362"/>
              <a:ext cx="381000" cy="878693"/>
            </a:xfrm>
            <a:prstGeom prst="curvedConnector3">
              <a:avLst>
                <a:gd name="adj1" fmla="val 50000"/>
              </a:avLst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Curved Connector 82"/>
            <p:cNvCxnSpPr>
              <a:stCxn id="58" idx="1"/>
              <a:endCxn id="6" idx="3"/>
            </p:cNvCxnSpPr>
            <p:nvPr/>
          </p:nvCxnSpPr>
          <p:spPr>
            <a:xfrm rot="10800000">
              <a:off x="4876800" y="4473362"/>
              <a:ext cx="381000" cy="1732133"/>
            </a:xfrm>
            <a:prstGeom prst="curvedConnector3">
              <a:avLst>
                <a:gd name="adj1" fmla="val 50000"/>
              </a:avLst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>
              <a:stCxn id="21" idx="2"/>
              <a:endCxn id="6" idx="0"/>
            </p:cNvCxnSpPr>
            <p:nvPr/>
          </p:nvCxnSpPr>
          <p:spPr>
            <a:xfrm>
              <a:off x="4457700" y="2698139"/>
              <a:ext cx="0" cy="157414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TextBox 88"/>
            <p:cNvSpPr txBox="1"/>
            <p:nvPr/>
          </p:nvSpPr>
          <p:spPr>
            <a:xfrm>
              <a:off x="4114800" y="5867400"/>
              <a:ext cx="1066800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b="1" dirty="0" smtClean="0"/>
                <a:t>OPTIONAL BACKUP GENERATOR </a:t>
              </a:r>
              <a:endParaRPr lang="en-US" sz="900" b="1" dirty="0"/>
            </a:p>
          </p:txBody>
        </p:sp>
        <p:sp>
          <p:nvSpPr>
            <p:cNvPr id="90" name="Rectangle 89"/>
            <p:cNvSpPr/>
            <p:nvPr/>
          </p:nvSpPr>
          <p:spPr>
            <a:xfrm rot="1440000">
              <a:off x="4441995" y="4976432"/>
              <a:ext cx="228600" cy="5334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2" name="Curved Connector 91"/>
            <p:cNvCxnSpPr>
              <a:stCxn id="90" idx="0"/>
              <a:endCxn id="6" idx="2"/>
            </p:cNvCxnSpPr>
            <p:nvPr/>
          </p:nvCxnSpPr>
          <p:spPr>
            <a:xfrm rot="16200000" flipV="1">
              <a:off x="4398712" y="4733429"/>
              <a:ext cx="325048" cy="207072"/>
            </a:xfrm>
            <a:prstGeom prst="curvedConnector3">
              <a:avLst>
                <a:gd name="adj1" fmla="val 50000"/>
              </a:avLst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Arrow Connector 93"/>
            <p:cNvCxnSpPr/>
            <p:nvPr/>
          </p:nvCxnSpPr>
          <p:spPr>
            <a:xfrm flipV="1">
              <a:off x="4343400" y="5486400"/>
              <a:ext cx="76200" cy="381000"/>
            </a:xfrm>
            <a:prstGeom prst="straightConnector1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47"/>
            <p:cNvSpPr txBox="1"/>
            <p:nvPr/>
          </p:nvSpPr>
          <p:spPr>
            <a:xfrm>
              <a:off x="2057400" y="2450068"/>
              <a:ext cx="1066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TENT</a:t>
              </a:r>
              <a:endParaRPr lang="en-US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5791200" y="2438400"/>
              <a:ext cx="1066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TENT</a:t>
              </a:r>
              <a:endParaRPr lang="en-US" dirty="0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5791200" y="3276600"/>
              <a:ext cx="1066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TENT</a:t>
              </a:r>
              <a:endParaRPr lang="en-US" dirty="0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5791200" y="4126468"/>
              <a:ext cx="1066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TENT</a:t>
              </a:r>
              <a:endParaRPr lang="en-US" dirty="0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5791200" y="5040868"/>
              <a:ext cx="1066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TENT</a:t>
              </a:r>
              <a:endParaRPr lang="en-US" dirty="0"/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2057400" y="3288268"/>
              <a:ext cx="1066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TENT</a:t>
              </a:r>
              <a:endParaRPr lang="en-US" dirty="0"/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2057400" y="4126468"/>
              <a:ext cx="1066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TENT</a:t>
              </a:r>
              <a:endParaRPr lang="en-US" dirty="0"/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2057400" y="5040868"/>
              <a:ext cx="1066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TENT</a:t>
              </a:r>
              <a:endParaRPr lang="en-US" dirty="0"/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2057400" y="5879068"/>
              <a:ext cx="1066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TENT</a:t>
              </a:r>
              <a:endParaRPr lang="en-US" dirty="0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5791200" y="5879068"/>
              <a:ext cx="1066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TENT</a:t>
              </a:r>
              <a:endParaRPr 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HVAC Bed Down</a:t>
            </a:r>
            <a:endParaRPr lang="en-US" dirty="0"/>
          </a:p>
        </p:txBody>
      </p:sp>
      <p:grpSp>
        <p:nvGrpSpPr>
          <p:cNvPr id="289" name="Group 288"/>
          <p:cNvGrpSpPr/>
          <p:nvPr/>
        </p:nvGrpSpPr>
        <p:grpSpPr>
          <a:xfrm>
            <a:off x="76200" y="1676400"/>
            <a:ext cx="8991600" cy="5105400"/>
            <a:chOff x="152400" y="1600200"/>
            <a:chExt cx="8991600" cy="5105400"/>
          </a:xfrm>
        </p:grpSpPr>
        <p:sp>
          <p:nvSpPr>
            <p:cNvPr id="143" name="Rectangle 142"/>
            <p:cNvSpPr/>
            <p:nvPr/>
          </p:nvSpPr>
          <p:spPr>
            <a:xfrm>
              <a:off x="152400" y="1600200"/>
              <a:ext cx="8991600" cy="51054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8" name="Picture 67" descr="Picture3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22016" y="1969655"/>
              <a:ext cx="1898245" cy="1551709"/>
            </a:xfrm>
            <a:prstGeom prst="rect">
              <a:avLst/>
            </a:prstGeom>
          </p:spPr>
        </p:pic>
        <p:pic>
          <p:nvPicPr>
            <p:cNvPr id="69" name="Picture 68" descr="Picture3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22016" y="4112491"/>
              <a:ext cx="1898245" cy="1551709"/>
            </a:xfrm>
            <a:prstGeom prst="rect">
              <a:avLst/>
            </a:prstGeom>
          </p:spPr>
        </p:pic>
        <p:pic>
          <p:nvPicPr>
            <p:cNvPr id="70" name="Picture 69" descr="Picture3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88619" y="4186382"/>
              <a:ext cx="1898245" cy="1551709"/>
            </a:xfrm>
            <a:prstGeom prst="rect">
              <a:avLst/>
            </a:prstGeom>
          </p:spPr>
        </p:pic>
        <p:pic>
          <p:nvPicPr>
            <p:cNvPr id="71" name="Picture 70" descr="Picture3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88619" y="1969655"/>
              <a:ext cx="1898245" cy="1551709"/>
            </a:xfrm>
            <a:prstGeom prst="rect">
              <a:avLst/>
            </a:prstGeom>
          </p:spPr>
        </p:pic>
        <p:pic>
          <p:nvPicPr>
            <p:cNvPr id="144" name="Picture 143" descr="Picture4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40704" y="4334164"/>
              <a:ext cx="271080" cy="1427314"/>
            </a:xfrm>
            <a:prstGeom prst="rect">
              <a:avLst/>
            </a:prstGeom>
          </p:spPr>
        </p:pic>
        <p:pic>
          <p:nvPicPr>
            <p:cNvPr id="147" name="Picture 146" descr="Picture5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61211" y="2537766"/>
              <a:ext cx="441017" cy="24468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48" name="Picture 147" descr="Picture5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61211" y="2117436"/>
              <a:ext cx="441017" cy="24468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50" name="Picture 149" descr="Picture5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61211" y="3424457"/>
              <a:ext cx="441017" cy="24468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51" name="Picture 150" descr="Picture5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61211" y="2981112"/>
              <a:ext cx="441017" cy="24468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56" name="Rectangle 155"/>
            <p:cNvSpPr/>
            <p:nvPr/>
          </p:nvSpPr>
          <p:spPr>
            <a:xfrm>
              <a:off x="6849234" y="2117436"/>
              <a:ext cx="220508" cy="147782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Rectangle 158"/>
            <p:cNvSpPr/>
            <p:nvPr/>
          </p:nvSpPr>
          <p:spPr>
            <a:xfrm>
              <a:off x="6849234" y="3447473"/>
              <a:ext cx="220508" cy="147782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3" name="Straight Arrow Connector 162"/>
            <p:cNvCxnSpPr/>
            <p:nvPr/>
          </p:nvCxnSpPr>
          <p:spPr>
            <a:xfrm flipH="1">
              <a:off x="7295644" y="2930236"/>
              <a:ext cx="367513" cy="443345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Arrow Connector 167"/>
            <p:cNvCxnSpPr/>
            <p:nvPr/>
          </p:nvCxnSpPr>
          <p:spPr>
            <a:xfrm flipH="1" flipV="1">
              <a:off x="7295644" y="2634673"/>
              <a:ext cx="367513" cy="295564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Arrow Connector 168"/>
            <p:cNvCxnSpPr/>
            <p:nvPr/>
          </p:nvCxnSpPr>
          <p:spPr>
            <a:xfrm flipH="1">
              <a:off x="7295644" y="2930236"/>
              <a:ext cx="367513" cy="147782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Arrow Connector 169"/>
            <p:cNvCxnSpPr/>
            <p:nvPr/>
          </p:nvCxnSpPr>
          <p:spPr>
            <a:xfrm flipH="1" flipV="1">
              <a:off x="7295644" y="2339109"/>
              <a:ext cx="367513" cy="591127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0" name="TextBox 179"/>
            <p:cNvSpPr txBox="1"/>
            <p:nvPr/>
          </p:nvSpPr>
          <p:spPr>
            <a:xfrm>
              <a:off x="7663158" y="2749002"/>
              <a:ext cx="1023642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/>
                <a:t>WATER HEATERS</a:t>
              </a:r>
              <a:endParaRPr lang="en-US" sz="1000" b="1" dirty="0"/>
            </a:p>
          </p:txBody>
        </p:sp>
        <p:sp>
          <p:nvSpPr>
            <p:cNvPr id="181" name="TextBox 180"/>
            <p:cNvSpPr txBox="1"/>
            <p:nvPr/>
          </p:nvSpPr>
          <p:spPr>
            <a:xfrm>
              <a:off x="5820196" y="1863754"/>
              <a:ext cx="1984572" cy="2686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/>
                <a:t>SHOWER SHAVE UNIT</a:t>
              </a:r>
              <a:endParaRPr lang="en-US" sz="1200" b="1" dirty="0"/>
            </a:p>
          </p:txBody>
        </p:sp>
        <p:cxnSp>
          <p:nvCxnSpPr>
            <p:cNvPr id="188" name="Straight Connector 187"/>
            <p:cNvCxnSpPr/>
            <p:nvPr/>
          </p:nvCxnSpPr>
          <p:spPr>
            <a:xfrm>
              <a:off x="1676400" y="3810000"/>
              <a:ext cx="5431536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flipV="1">
              <a:off x="1704048" y="2856345"/>
              <a:ext cx="0" cy="199505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flipV="1">
              <a:off x="4644154" y="2856345"/>
              <a:ext cx="0" cy="206894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6" name="TextBox 195"/>
            <p:cNvSpPr txBox="1"/>
            <p:nvPr/>
          </p:nvSpPr>
          <p:spPr>
            <a:xfrm>
              <a:off x="1263032" y="6107545"/>
              <a:ext cx="4336657" cy="2462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 dirty="0" smtClean="0"/>
                <a:t>FROM POWER PLANT (HIGH VOLTAGE 4160 VAC)</a:t>
              </a:r>
              <a:endParaRPr lang="en-US" sz="1050" b="1" dirty="0"/>
            </a:p>
          </p:txBody>
        </p:sp>
        <p:cxnSp>
          <p:nvCxnSpPr>
            <p:cNvPr id="198" name="Straight Connector 197"/>
            <p:cNvCxnSpPr/>
            <p:nvPr/>
          </p:nvCxnSpPr>
          <p:spPr>
            <a:xfrm>
              <a:off x="1704048" y="1747982"/>
              <a:ext cx="2940106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Straight Connector 199"/>
            <p:cNvCxnSpPr/>
            <p:nvPr/>
          </p:nvCxnSpPr>
          <p:spPr>
            <a:xfrm flipV="1">
              <a:off x="4644154" y="5073073"/>
              <a:ext cx="0" cy="73890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/>
            <p:cNvCxnSpPr/>
            <p:nvPr/>
          </p:nvCxnSpPr>
          <p:spPr>
            <a:xfrm flipV="1">
              <a:off x="1704048" y="4999182"/>
              <a:ext cx="0" cy="8128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/>
            <p:cNvCxnSpPr/>
            <p:nvPr/>
          </p:nvCxnSpPr>
          <p:spPr>
            <a:xfrm flipV="1">
              <a:off x="1704048" y="1747982"/>
              <a:ext cx="0" cy="960582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Straight Connector 204"/>
            <p:cNvCxnSpPr/>
            <p:nvPr/>
          </p:nvCxnSpPr>
          <p:spPr>
            <a:xfrm flipV="1">
              <a:off x="4644154" y="1747982"/>
              <a:ext cx="0" cy="960582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>
              <a:off x="1676400" y="5791200"/>
              <a:ext cx="297180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5" name="Rectangle 214"/>
            <p:cNvSpPr/>
            <p:nvPr/>
          </p:nvSpPr>
          <p:spPr>
            <a:xfrm>
              <a:off x="6628726" y="4481945"/>
              <a:ext cx="220508" cy="221673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Rectangle 215"/>
            <p:cNvSpPr/>
            <p:nvPr/>
          </p:nvSpPr>
          <p:spPr>
            <a:xfrm>
              <a:off x="6996239" y="4481945"/>
              <a:ext cx="220508" cy="221673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TextBox 216"/>
            <p:cNvSpPr txBox="1"/>
            <p:nvPr/>
          </p:nvSpPr>
          <p:spPr>
            <a:xfrm>
              <a:off x="5867400" y="3962400"/>
              <a:ext cx="1350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/>
                <a:t>DINING AREA</a:t>
              </a:r>
              <a:endParaRPr lang="en-US" sz="1200" b="1" dirty="0"/>
            </a:p>
          </p:txBody>
        </p:sp>
        <p:sp>
          <p:nvSpPr>
            <p:cNvPr id="218" name="TextBox 217"/>
            <p:cNvSpPr txBox="1"/>
            <p:nvPr/>
          </p:nvSpPr>
          <p:spPr>
            <a:xfrm>
              <a:off x="6474303" y="4724400"/>
              <a:ext cx="808529" cy="2536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b="1" dirty="0" smtClean="0"/>
                <a:t>KITCHEN</a:t>
              </a:r>
              <a:endParaRPr lang="en-US" sz="1050" b="1" dirty="0"/>
            </a:p>
          </p:txBody>
        </p:sp>
        <p:cxnSp>
          <p:nvCxnSpPr>
            <p:cNvPr id="219" name="Straight Arrow Connector 218"/>
            <p:cNvCxnSpPr/>
            <p:nvPr/>
          </p:nvCxnSpPr>
          <p:spPr>
            <a:xfrm flipH="1">
              <a:off x="7290252" y="4343400"/>
              <a:ext cx="329748" cy="212437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1" name="TextBox 220"/>
            <p:cNvSpPr txBox="1"/>
            <p:nvPr/>
          </p:nvSpPr>
          <p:spPr>
            <a:xfrm>
              <a:off x="7391400" y="3962400"/>
              <a:ext cx="1323048" cy="402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/>
                <a:t>REFRIGERATION UNITS</a:t>
              </a:r>
              <a:endParaRPr lang="en-US" sz="1000" b="1" dirty="0"/>
            </a:p>
          </p:txBody>
        </p:sp>
        <p:pic>
          <p:nvPicPr>
            <p:cNvPr id="239" name="Picture 238" descr="Picture8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86600" y="3729841"/>
              <a:ext cx="381000" cy="180604"/>
            </a:xfrm>
            <a:prstGeom prst="rect">
              <a:avLst/>
            </a:prstGeom>
          </p:spPr>
        </p:pic>
        <p:cxnSp>
          <p:nvCxnSpPr>
            <p:cNvPr id="254" name="Curved Connector 253"/>
            <p:cNvCxnSpPr>
              <a:stCxn id="215" idx="0"/>
              <a:endCxn id="239" idx="2"/>
            </p:cNvCxnSpPr>
            <p:nvPr/>
          </p:nvCxnSpPr>
          <p:spPr>
            <a:xfrm rot="5400000" flipH="1" flipV="1">
              <a:off x="6722290" y="3927135"/>
              <a:ext cx="571500" cy="538120"/>
            </a:xfrm>
            <a:prstGeom prst="curvedConnector3">
              <a:avLst>
                <a:gd name="adj1" fmla="val 50000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6" name="Curved Connector 255"/>
            <p:cNvCxnSpPr>
              <a:stCxn id="216" idx="0"/>
              <a:endCxn id="239" idx="2"/>
            </p:cNvCxnSpPr>
            <p:nvPr/>
          </p:nvCxnSpPr>
          <p:spPr>
            <a:xfrm rot="5400000" flipH="1" flipV="1">
              <a:off x="6906046" y="4110892"/>
              <a:ext cx="571500" cy="170607"/>
            </a:xfrm>
            <a:prstGeom prst="curvedConnector3">
              <a:avLst>
                <a:gd name="adj1" fmla="val 50000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hape 257"/>
            <p:cNvCxnSpPr>
              <a:endCxn id="239" idx="2"/>
            </p:cNvCxnSpPr>
            <p:nvPr/>
          </p:nvCxnSpPr>
          <p:spPr>
            <a:xfrm flipV="1">
              <a:off x="6172200" y="3910445"/>
              <a:ext cx="1104900" cy="585355"/>
            </a:xfrm>
            <a:prstGeom prst="curvedConnector2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9" name="Picture 148" descr="Picture5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41816" y="4946073"/>
              <a:ext cx="441017" cy="24468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cxnSp>
          <p:nvCxnSpPr>
            <p:cNvPr id="262" name="Shape 261"/>
            <p:cNvCxnSpPr>
              <a:stCxn id="159" idx="3"/>
              <a:endCxn id="239" idx="0"/>
            </p:cNvCxnSpPr>
            <p:nvPr/>
          </p:nvCxnSpPr>
          <p:spPr>
            <a:xfrm>
              <a:off x="7069742" y="3521364"/>
              <a:ext cx="207358" cy="208477"/>
            </a:xfrm>
            <a:prstGeom prst="curvedConnector2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Curved Connector 263"/>
            <p:cNvCxnSpPr>
              <a:stCxn id="158" idx="2"/>
              <a:endCxn id="239" idx="0"/>
            </p:cNvCxnSpPr>
            <p:nvPr/>
          </p:nvCxnSpPr>
          <p:spPr>
            <a:xfrm rot="16200000" flipH="1">
              <a:off x="6829328" y="3282069"/>
              <a:ext cx="577932" cy="317612"/>
            </a:xfrm>
            <a:prstGeom prst="curvedConnector3">
              <a:avLst>
                <a:gd name="adj1" fmla="val 50000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Curved Connector 265"/>
            <p:cNvCxnSpPr>
              <a:stCxn id="157" idx="2"/>
              <a:endCxn id="239" idx="0"/>
            </p:cNvCxnSpPr>
            <p:nvPr/>
          </p:nvCxnSpPr>
          <p:spPr>
            <a:xfrm rot="16200000" flipH="1">
              <a:off x="6607656" y="3060396"/>
              <a:ext cx="1021277" cy="317612"/>
            </a:xfrm>
            <a:prstGeom prst="curvedConnector3">
              <a:avLst>
                <a:gd name="adj1" fmla="val 50000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8" name="Rectangle 157"/>
            <p:cNvSpPr/>
            <p:nvPr/>
          </p:nvSpPr>
          <p:spPr>
            <a:xfrm>
              <a:off x="6849234" y="3004127"/>
              <a:ext cx="220508" cy="147782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8" name="Curved Connector 267"/>
            <p:cNvCxnSpPr>
              <a:stCxn id="156" idx="2"/>
              <a:endCxn id="239" idx="0"/>
            </p:cNvCxnSpPr>
            <p:nvPr/>
          </p:nvCxnSpPr>
          <p:spPr>
            <a:xfrm rot="16200000" flipH="1">
              <a:off x="6385983" y="2838723"/>
              <a:ext cx="1464623" cy="317612"/>
            </a:xfrm>
            <a:prstGeom prst="curvedConnector3">
              <a:avLst>
                <a:gd name="adj1" fmla="val 50000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7" name="Rectangle 156"/>
            <p:cNvSpPr/>
            <p:nvPr/>
          </p:nvSpPr>
          <p:spPr>
            <a:xfrm>
              <a:off x="6849234" y="2560782"/>
              <a:ext cx="220508" cy="147782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70" name="Curved Connector 269"/>
            <p:cNvCxnSpPr>
              <a:stCxn id="144" idx="2"/>
            </p:cNvCxnSpPr>
            <p:nvPr/>
          </p:nvCxnSpPr>
          <p:spPr>
            <a:xfrm rot="5400000" flipH="1" flipV="1">
              <a:off x="5693783" y="4978261"/>
              <a:ext cx="1265678" cy="300756"/>
            </a:xfrm>
            <a:prstGeom prst="curvedConnector3">
              <a:avLst>
                <a:gd name="adj1" fmla="val -18061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6" name="Picture 145" descr="Picture5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00800" y="4946073"/>
              <a:ext cx="441017" cy="24468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cxnSp>
          <p:nvCxnSpPr>
            <p:cNvPr id="276" name="Straight Connector 275"/>
            <p:cNvCxnSpPr/>
            <p:nvPr/>
          </p:nvCxnSpPr>
          <p:spPr>
            <a:xfrm flipV="1">
              <a:off x="3200400" y="1752600"/>
              <a:ext cx="0" cy="4343401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8" name="Group 287"/>
            <p:cNvGrpSpPr/>
            <p:nvPr/>
          </p:nvGrpSpPr>
          <p:grpSpPr>
            <a:xfrm>
              <a:off x="6781800" y="5334000"/>
              <a:ext cx="2209800" cy="1295400"/>
              <a:chOff x="6858000" y="5410200"/>
              <a:chExt cx="2209800" cy="1295400"/>
            </a:xfrm>
          </p:grpSpPr>
          <p:sp>
            <p:nvSpPr>
              <p:cNvPr id="224" name="Rectangle 223"/>
              <p:cNvSpPr/>
              <p:nvPr/>
            </p:nvSpPr>
            <p:spPr>
              <a:xfrm>
                <a:off x="6934200" y="5410200"/>
                <a:ext cx="2057400" cy="1295400"/>
              </a:xfrm>
              <a:prstGeom prst="rect">
                <a:avLst/>
              </a:prstGeom>
              <a:ln w="38100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29" name="Picture 228" descr="Picture7.png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8229600" y="5791200"/>
                <a:ext cx="719193" cy="271039"/>
              </a:xfrm>
              <a:prstGeom prst="rect">
                <a:avLst/>
              </a:prstGeom>
            </p:spPr>
          </p:pic>
          <p:sp>
            <p:nvSpPr>
              <p:cNvPr id="230" name="Rectangle 229"/>
              <p:cNvSpPr/>
              <p:nvPr/>
            </p:nvSpPr>
            <p:spPr>
              <a:xfrm>
                <a:off x="7856692" y="5715000"/>
                <a:ext cx="220508" cy="221673"/>
              </a:xfrm>
              <a:prstGeom prst="rect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1" name="TextBox 230"/>
              <p:cNvSpPr txBox="1"/>
              <p:nvPr/>
            </p:nvSpPr>
            <p:spPr>
              <a:xfrm>
                <a:off x="7239000" y="5410200"/>
                <a:ext cx="12192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200" b="1" dirty="0" smtClean="0"/>
                  <a:t>MOURGE</a:t>
                </a:r>
                <a:endParaRPr lang="en-US" sz="1200" b="1" dirty="0"/>
              </a:p>
            </p:txBody>
          </p:sp>
          <p:sp>
            <p:nvSpPr>
              <p:cNvPr id="232" name="TextBox 231"/>
              <p:cNvSpPr txBox="1"/>
              <p:nvPr/>
            </p:nvSpPr>
            <p:spPr>
              <a:xfrm>
                <a:off x="7543800" y="6172200"/>
                <a:ext cx="1524000" cy="5078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00" b="1" dirty="0" smtClean="0"/>
                  <a:t>PHYSICALLY SEPERATED FROM CAMP</a:t>
                </a:r>
                <a:endParaRPr lang="en-US" sz="900" b="1" dirty="0"/>
              </a:p>
            </p:txBody>
          </p:sp>
          <p:sp>
            <p:nvSpPr>
              <p:cNvPr id="271" name="Rectangle 270"/>
              <p:cNvSpPr/>
              <p:nvPr/>
            </p:nvSpPr>
            <p:spPr>
              <a:xfrm rot="20060219">
                <a:off x="7092526" y="6323559"/>
                <a:ext cx="399084" cy="228264"/>
              </a:xfrm>
              <a:prstGeom prst="rect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72" name="Straight Arrow Connector 271"/>
              <p:cNvCxnSpPr/>
              <p:nvPr/>
            </p:nvCxnSpPr>
            <p:spPr>
              <a:xfrm>
                <a:off x="7162800" y="5867400"/>
                <a:ext cx="0" cy="4572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4" name="TextBox 273"/>
              <p:cNvSpPr txBox="1"/>
              <p:nvPr/>
            </p:nvSpPr>
            <p:spPr>
              <a:xfrm>
                <a:off x="6858000" y="5728156"/>
                <a:ext cx="99060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b="1" dirty="0" smtClean="0"/>
                  <a:t>GENERATOR</a:t>
                </a:r>
                <a:endParaRPr lang="en-US" sz="800" b="1" dirty="0"/>
              </a:p>
            </p:txBody>
          </p:sp>
          <p:sp>
            <p:nvSpPr>
              <p:cNvPr id="281" name="Rectangle 280"/>
              <p:cNvSpPr/>
              <p:nvPr/>
            </p:nvSpPr>
            <p:spPr>
              <a:xfrm>
                <a:off x="7391400" y="6096000"/>
                <a:ext cx="228600" cy="76200"/>
              </a:xfrm>
              <a:prstGeom prst="rect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83" name="Shape 282"/>
              <p:cNvCxnSpPr>
                <a:stCxn id="271" idx="3"/>
                <a:endCxn id="281" idx="2"/>
              </p:cNvCxnSpPr>
              <p:nvPr/>
            </p:nvCxnSpPr>
            <p:spPr>
              <a:xfrm flipV="1">
                <a:off x="7471927" y="6172200"/>
                <a:ext cx="33773" cy="179074"/>
              </a:xfrm>
              <a:prstGeom prst="curvedConnector2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5" name="Shape 284"/>
              <p:cNvCxnSpPr>
                <a:stCxn id="281" idx="3"/>
                <a:endCxn id="230" idx="2"/>
              </p:cNvCxnSpPr>
              <p:nvPr/>
            </p:nvCxnSpPr>
            <p:spPr>
              <a:xfrm flipV="1">
                <a:off x="7620000" y="5936673"/>
                <a:ext cx="346946" cy="197427"/>
              </a:xfrm>
              <a:prstGeom prst="curvedConnector2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7" name="Curved Connector 286"/>
              <p:cNvCxnSpPr>
                <a:stCxn id="281" idx="3"/>
                <a:endCxn id="229" idx="3"/>
              </p:cNvCxnSpPr>
              <p:nvPr/>
            </p:nvCxnSpPr>
            <p:spPr>
              <a:xfrm flipV="1">
                <a:off x="7620000" y="5926720"/>
                <a:ext cx="1328793" cy="207380"/>
              </a:xfrm>
              <a:prstGeom prst="curvedConnector3">
                <a:avLst>
                  <a:gd name="adj1" fmla="val 117204"/>
                </a:avLst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90" name="TextBox 289"/>
          <p:cNvSpPr txBox="1"/>
          <p:nvPr/>
        </p:nvSpPr>
        <p:spPr>
          <a:xfrm>
            <a:off x="2667000" y="1295400"/>
            <a:ext cx="4038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 smtClean="0"/>
              <a:t>640 PERSON MAX CAPACITY CAMP</a:t>
            </a:r>
            <a:endParaRPr lang="en-US" sz="900" b="1" dirty="0"/>
          </a:p>
        </p:txBody>
      </p:sp>
      <p:sp>
        <p:nvSpPr>
          <p:cNvPr id="291" name="Rectangle 290"/>
          <p:cNvSpPr/>
          <p:nvPr/>
        </p:nvSpPr>
        <p:spPr>
          <a:xfrm rot="12544035">
            <a:off x="7563845" y="3663225"/>
            <a:ext cx="384048" cy="182081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8" name="Shape 297"/>
          <p:cNvCxnSpPr>
            <a:stCxn id="239" idx="3"/>
            <a:endCxn id="291" idx="0"/>
          </p:cNvCxnSpPr>
          <p:nvPr/>
        </p:nvCxnSpPr>
        <p:spPr>
          <a:xfrm flipV="1">
            <a:off x="7391400" y="3833839"/>
            <a:ext cx="320238" cy="62504"/>
          </a:xfrm>
          <a:prstGeom prst="curvedConnector2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9" name="TextBox 298"/>
          <p:cNvSpPr txBox="1"/>
          <p:nvPr/>
        </p:nvSpPr>
        <p:spPr>
          <a:xfrm>
            <a:off x="7772400" y="3352800"/>
            <a:ext cx="1295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/>
              <a:t>EMERG. BACKUP GENERATOR</a:t>
            </a:r>
            <a:endParaRPr lang="en-US" sz="1000" b="1" dirty="0"/>
          </a:p>
        </p:txBody>
      </p:sp>
      <p:sp>
        <p:nvSpPr>
          <p:cNvPr id="302" name="TextBox 301"/>
          <p:cNvSpPr txBox="1"/>
          <p:nvPr/>
        </p:nvSpPr>
        <p:spPr>
          <a:xfrm>
            <a:off x="7653528" y="5715000"/>
            <a:ext cx="3474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" b="1" dirty="0" smtClean="0"/>
              <a:t>ADR 300</a:t>
            </a:r>
            <a:endParaRPr lang="en-US" sz="5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Power Supplied By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612648" y="1524000"/>
            <a:ext cx="7769352" cy="518160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sz="3600" dirty="0" smtClean="0"/>
              <a:t>MEP 12 or IBEAR (New)</a:t>
            </a:r>
          </a:p>
          <a:p>
            <a:r>
              <a:rPr lang="en-US" sz="3600" dirty="0" smtClean="0"/>
              <a:t>MEP 12 Generator</a:t>
            </a:r>
          </a:p>
          <a:p>
            <a:pPr lvl="1"/>
            <a:r>
              <a:rPr lang="en-US" sz="3300" dirty="0" smtClean="0"/>
              <a:t>Diesel driven (55 Gals per hr)</a:t>
            </a:r>
          </a:p>
          <a:p>
            <a:pPr lvl="1"/>
            <a:r>
              <a:rPr lang="en-US" sz="3300" dirty="0" smtClean="0"/>
              <a:t>Trailer Mounted</a:t>
            </a:r>
          </a:p>
          <a:p>
            <a:pPr lvl="1"/>
            <a:r>
              <a:rPr lang="en-US" sz="3300" dirty="0" smtClean="0"/>
              <a:t>750 KW output</a:t>
            </a:r>
          </a:p>
          <a:p>
            <a:pPr>
              <a:buNone/>
            </a:pPr>
            <a:endParaRPr lang="en-US" sz="3600" dirty="0" smtClean="0"/>
          </a:p>
          <a:p>
            <a:r>
              <a:rPr lang="en-US" sz="3600" dirty="0" smtClean="0"/>
              <a:t>Secondary Distribution Center (SDC)</a:t>
            </a:r>
          </a:p>
          <a:p>
            <a:pPr lvl="1"/>
            <a:r>
              <a:rPr lang="en-US" sz="3300" dirty="0" smtClean="0"/>
              <a:t>Skid mounted</a:t>
            </a:r>
          </a:p>
          <a:p>
            <a:pPr lvl="1"/>
            <a:r>
              <a:rPr lang="en-US" sz="3300" dirty="0" smtClean="0"/>
              <a:t>150 KW total output</a:t>
            </a:r>
          </a:p>
          <a:p>
            <a:pPr lvl="1"/>
            <a:r>
              <a:rPr lang="en-US" sz="3300" dirty="0" smtClean="0"/>
              <a:t>16 ea 60 amp outputs</a:t>
            </a:r>
          </a:p>
          <a:p>
            <a:pPr lvl="1"/>
            <a:r>
              <a:rPr lang="en-US" sz="3300" dirty="0" smtClean="0"/>
              <a:t>Input-4160 VAC, 60 Hz, 3 Ph</a:t>
            </a:r>
          </a:p>
          <a:p>
            <a:pPr lvl="1"/>
            <a:r>
              <a:rPr lang="en-US" sz="3300" dirty="0" smtClean="0"/>
              <a:t>Output-120/208 VAC, 60 Hz, 3 Ph </a:t>
            </a:r>
          </a:p>
          <a:p>
            <a:pPr lvl="1"/>
            <a:r>
              <a:rPr lang="en-US" sz="3300" dirty="0" smtClean="0"/>
              <a:t>Secondary input for 120/208 VAC generator</a:t>
            </a:r>
          </a:p>
          <a:p>
            <a:endParaRPr lang="en-US" dirty="0" smtClean="0"/>
          </a:p>
          <a:p>
            <a:r>
              <a:rPr lang="en-US" dirty="0" smtClean="0"/>
              <a:t>Depending on location power may also be supplied by various other types of generators and/or commercial power 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7" name="Content Placeholder 3" descr="sdc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0" y="3733800"/>
            <a:ext cx="1828800" cy="1592317"/>
          </a:xfrm>
          <a:prstGeom prst="rect">
            <a:avLst/>
          </a:prstGeom>
        </p:spPr>
      </p:pic>
      <p:pic>
        <p:nvPicPr>
          <p:cNvPr id="8" name="Picture 7" descr="mep 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3600" y="1828800"/>
            <a:ext cx="2148841" cy="167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Tent Block Capacities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Due to power requirements the type of air conditioners used in a tent city determines how many tents are placed in a tent block</a:t>
            </a:r>
          </a:p>
          <a:p>
            <a:endParaRPr lang="en-US" dirty="0" smtClean="0"/>
          </a:p>
          <a:p>
            <a:r>
              <a:rPr lang="en-US" dirty="0" smtClean="0"/>
              <a:t>-39 ECU</a:t>
            </a:r>
          </a:p>
          <a:p>
            <a:pPr lvl="1"/>
            <a:r>
              <a:rPr lang="en-US" dirty="0" smtClean="0"/>
              <a:t>12 Per tent Block</a:t>
            </a:r>
          </a:p>
          <a:p>
            <a:r>
              <a:rPr lang="en-US" dirty="0" smtClean="0"/>
              <a:t>FDECU -2 to -9 </a:t>
            </a:r>
          </a:p>
          <a:p>
            <a:pPr lvl="1"/>
            <a:r>
              <a:rPr lang="en-US" dirty="0" smtClean="0"/>
              <a:t>Under 125 </a:t>
            </a:r>
            <a:r>
              <a:rPr lang="en-US" baseline="24000" dirty="0" err="1" smtClean="0"/>
              <a:t>o</a:t>
            </a:r>
            <a:r>
              <a:rPr lang="en-US" dirty="0" err="1" smtClean="0"/>
              <a:t>F</a:t>
            </a:r>
            <a:r>
              <a:rPr lang="en-US" dirty="0" smtClean="0"/>
              <a:t>: 10 Per tent block</a:t>
            </a:r>
          </a:p>
          <a:p>
            <a:pPr lvl="1"/>
            <a:r>
              <a:rPr lang="en-US" dirty="0" smtClean="0"/>
              <a:t>Over 125 </a:t>
            </a:r>
            <a:r>
              <a:rPr lang="en-US" baseline="24000" dirty="0" err="1" smtClean="0"/>
              <a:t>o</a:t>
            </a:r>
            <a:r>
              <a:rPr lang="en-US" dirty="0" err="1" smtClean="0"/>
              <a:t>F</a:t>
            </a:r>
            <a:r>
              <a:rPr lang="en-US" dirty="0" smtClean="0"/>
              <a:t>: 8 Per tent block</a:t>
            </a:r>
          </a:p>
          <a:p>
            <a:r>
              <a:rPr lang="en-US" dirty="0" smtClean="0"/>
              <a:t>HAC -36</a:t>
            </a:r>
          </a:p>
          <a:p>
            <a:pPr lvl="1"/>
            <a:r>
              <a:rPr lang="en-US" dirty="0" smtClean="0"/>
              <a:t>12 Per tent block</a:t>
            </a:r>
          </a:p>
          <a:p>
            <a:r>
              <a:rPr lang="en-US" dirty="0" smtClean="0"/>
              <a:t>Commercial Units</a:t>
            </a:r>
          </a:p>
          <a:p>
            <a:pPr lvl="1"/>
            <a:r>
              <a:rPr lang="en-US" dirty="0" smtClean="0"/>
              <a:t>Often have a lower power draw than ECUs</a:t>
            </a:r>
          </a:p>
          <a:p>
            <a:pPr lvl="1"/>
            <a:endParaRPr lang="en-US" dirty="0" smtClean="0"/>
          </a:p>
          <a:p>
            <a:endParaRPr lang="en-US" baseline="24000" dirty="0"/>
          </a:p>
        </p:txBody>
      </p:sp>
      <p:pic>
        <p:nvPicPr>
          <p:cNvPr id="4" name="Content Placeholder 3" descr="MVC-39ECU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029200" y="2438400"/>
            <a:ext cx="1828800" cy="1049312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77000" y="3505200"/>
            <a:ext cx="2179183" cy="1430089"/>
          </a:xfrm>
          <a:prstGeom prst="rect">
            <a:avLst/>
          </a:prstGeom>
          <a:noFill/>
        </p:spPr>
      </p:pic>
      <p:pic>
        <p:nvPicPr>
          <p:cNvPr id="6" name="Content Placeholder 3" descr="SSS ECU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019800" y="4953000"/>
            <a:ext cx="1781908" cy="1219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Determining Load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Power distribution system is rated in KW</a:t>
            </a:r>
          </a:p>
          <a:p>
            <a:endParaRPr lang="en-US" dirty="0" smtClean="0"/>
          </a:p>
          <a:p>
            <a:r>
              <a:rPr lang="en-US" dirty="0" smtClean="0"/>
              <a:t>Three Ph KW=(A x V x 1.73) / 1000</a:t>
            </a:r>
          </a:p>
          <a:p>
            <a:endParaRPr lang="en-US" dirty="0" smtClean="0"/>
          </a:p>
          <a:p>
            <a:r>
              <a:rPr lang="en-US" dirty="0" smtClean="0"/>
              <a:t>Example: -39 ECU draws 29 amps</a:t>
            </a:r>
          </a:p>
          <a:p>
            <a:pPr lvl="1"/>
            <a:r>
              <a:rPr lang="en-US" dirty="0" smtClean="0"/>
              <a:t>(29 x 208 x 1.73) / 1000 = 10.43 KW</a:t>
            </a:r>
          </a:p>
          <a:p>
            <a:endParaRPr lang="en-US" dirty="0" smtClean="0"/>
          </a:p>
          <a:p>
            <a:r>
              <a:rPr lang="en-US" dirty="0" smtClean="0"/>
              <a:t>Example: FDECU -2 to -9 draws 41.5 amps</a:t>
            </a:r>
          </a:p>
          <a:p>
            <a:pPr lvl="1"/>
            <a:r>
              <a:rPr lang="en-US" dirty="0" smtClean="0"/>
              <a:t>(41.5 x 208 x 1.73) / 1000 = 14.93 KW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Bed Down Layout</a:t>
            </a:r>
            <a:endParaRPr lang="en-US" dirty="0"/>
          </a:p>
        </p:txBody>
      </p:sp>
      <p:grpSp>
        <p:nvGrpSpPr>
          <p:cNvPr id="2" name="Group 288"/>
          <p:cNvGrpSpPr/>
          <p:nvPr/>
        </p:nvGrpSpPr>
        <p:grpSpPr>
          <a:xfrm>
            <a:off x="76200" y="1676400"/>
            <a:ext cx="8991600" cy="5105400"/>
            <a:chOff x="152400" y="1600200"/>
            <a:chExt cx="8991600" cy="5105400"/>
          </a:xfrm>
        </p:grpSpPr>
        <p:sp>
          <p:nvSpPr>
            <p:cNvPr id="143" name="Rectangle 142"/>
            <p:cNvSpPr/>
            <p:nvPr/>
          </p:nvSpPr>
          <p:spPr>
            <a:xfrm>
              <a:off x="152400" y="1600200"/>
              <a:ext cx="8991600" cy="51054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8" name="Picture 67" descr="Picture3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22016" y="1969655"/>
              <a:ext cx="1898245" cy="1551709"/>
            </a:xfrm>
            <a:prstGeom prst="rect">
              <a:avLst/>
            </a:prstGeom>
          </p:spPr>
        </p:pic>
        <p:pic>
          <p:nvPicPr>
            <p:cNvPr id="69" name="Picture 68" descr="Picture3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22016" y="4112491"/>
              <a:ext cx="1898245" cy="1551709"/>
            </a:xfrm>
            <a:prstGeom prst="rect">
              <a:avLst/>
            </a:prstGeom>
          </p:spPr>
        </p:pic>
        <p:pic>
          <p:nvPicPr>
            <p:cNvPr id="70" name="Picture 69" descr="Picture3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88619" y="4186382"/>
              <a:ext cx="1898245" cy="1551709"/>
            </a:xfrm>
            <a:prstGeom prst="rect">
              <a:avLst/>
            </a:prstGeom>
          </p:spPr>
        </p:pic>
        <p:pic>
          <p:nvPicPr>
            <p:cNvPr id="71" name="Picture 70" descr="Picture3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88619" y="1969655"/>
              <a:ext cx="1898245" cy="1551709"/>
            </a:xfrm>
            <a:prstGeom prst="rect">
              <a:avLst/>
            </a:prstGeom>
          </p:spPr>
        </p:pic>
        <p:pic>
          <p:nvPicPr>
            <p:cNvPr id="144" name="Picture 143" descr="Picture4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40704" y="4334164"/>
              <a:ext cx="271080" cy="1427314"/>
            </a:xfrm>
            <a:prstGeom prst="rect">
              <a:avLst/>
            </a:prstGeom>
          </p:spPr>
        </p:pic>
        <p:pic>
          <p:nvPicPr>
            <p:cNvPr id="147" name="Picture 146" descr="Picture5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61211" y="2537766"/>
              <a:ext cx="441017" cy="24468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48" name="Picture 147" descr="Picture5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61211" y="2117436"/>
              <a:ext cx="441017" cy="24468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50" name="Picture 149" descr="Picture5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61211" y="3424457"/>
              <a:ext cx="441017" cy="24468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51" name="Picture 150" descr="Picture5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61211" y="2981112"/>
              <a:ext cx="441017" cy="24468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56" name="Rectangle 155"/>
            <p:cNvSpPr/>
            <p:nvPr/>
          </p:nvSpPr>
          <p:spPr>
            <a:xfrm>
              <a:off x="6849234" y="2117436"/>
              <a:ext cx="220508" cy="147782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Rectangle 158"/>
            <p:cNvSpPr/>
            <p:nvPr/>
          </p:nvSpPr>
          <p:spPr>
            <a:xfrm>
              <a:off x="6849234" y="3447473"/>
              <a:ext cx="220508" cy="147782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3" name="Straight Arrow Connector 162"/>
            <p:cNvCxnSpPr/>
            <p:nvPr/>
          </p:nvCxnSpPr>
          <p:spPr>
            <a:xfrm flipH="1">
              <a:off x="7295644" y="2930236"/>
              <a:ext cx="367513" cy="443345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Arrow Connector 167"/>
            <p:cNvCxnSpPr/>
            <p:nvPr/>
          </p:nvCxnSpPr>
          <p:spPr>
            <a:xfrm flipH="1" flipV="1">
              <a:off x="7295644" y="2634673"/>
              <a:ext cx="367513" cy="295564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Arrow Connector 168"/>
            <p:cNvCxnSpPr/>
            <p:nvPr/>
          </p:nvCxnSpPr>
          <p:spPr>
            <a:xfrm flipH="1">
              <a:off x="7295644" y="2930236"/>
              <a:ext cx="367513" cy="147782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Arrow Connector 169"/>
            <p:cNvCxnSpPr/>
            <p:nvPr/>
          </p:nvCxnSpPr>
          <p:spPr>
            <a:xfrm flipH="1" flipV="1">
              <a:off x="7295644" y="2339109"/>
              <a:ext cx="367513" cy="591127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0" name="TextBox 179"/>
            <p:cNvSpPr txBox="1"/>
            <p:nvPr/>
          </p:nvSpPr>
          <p:spPr>
            <a:xfrm>
              <a:off x="7663158" y="2749002"/>
              <a:ext cx="1023642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/>
                <a:t>WATER HEATERS</a:t>
              </a:r>
              <a:endParaRPr lang="en-US" sz="1000" b="1" dirty="0"/>
            </a:p>
          </p:txBody>
        </p:sp>
        <p:sp>
          <p:nvSpPr>
            <p:cNvPr id="181" name="TextBox 180"/>
            <p:cNvSpPr txBox="1"/>
            <p:nvPr/>
          </p:nvSpPr>
          <p:spPr>
            <a:xfrm>
              <a:off x="5820196" y="1863754"/>
              <a:ext cx="1984572" cy="2686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/>
                <a:t>SHOWER SHAVE UNIT</a:t>
              </a:r>
              <a:endParaRPr lang="en-US" sz="1200" b="1" dirty="0"/>
            </a:p>
          </p:txBody>
        </p:sp>
        <p:cxnSp>
          <p:nvCxnSpPr>
            <p:cNvPr id="188" name="Straight Connector 187"/>
            <p:cNvCxnSpPr/>
            <p:nvPr/>
          </p:nvCxnSpPr>
          <p:spPr>
            <a:xfrm>
              <a:off x="1676400" y="3810000"/>
              <a:ext cx="5431536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flipV="1">
              <a:off x="1704048" y="2856345"/>
              <a:ext cx="0" cy="199505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flipV="1">
              <a:off x="4644154" y="2856345"/>
              <a:ext cx="0" cy="206894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6" name="TextBox 195"/>
            <p:cNvSpPr txBox="1"/>
            <p:nvPr/>
          </p:nvSpPr>
          <p:spPr>
            <a:xfrm>
              <a:off x="1263032" y="6107545"/>
              <a:ext cx="4336657" cy="2462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 dirty="0" smtClean="0"/>
                <a:t>FROM POWER PLANT (HIGH VOLTAGE 4160 VAC)</a:t>
              </a:r>
              <a:endParaRPr lang="en-US" sz="1050" b="1" dirty="0"/>
            </a:p>
          </p:txBody>
        </p:sp>
        <p:cxnSp>
          <p:nvCxnSpPr>
            <p:cNvPr id="198" name="Straight Connector 197"/>
            <p:cNvCxnSpPr/>
            <p:nvPr/>
          </p:nvCxnSpPr>
          <p:spPr>
            <a:xfrm>
              <a:off x="1704048" y="1747982"/>
              <a:ext cx="2940106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Straight Connector 199"/>
            <p:cNvCxnSpPr/>
            <p:nvPr/>
          </p:nvCxnSpPr>
          <p:spPr>
            <a:xfrm flipV="1">
              <a:off x="4644154" y="5073073"/>
              <a:ext cx="0" cy="73890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/>
            <p:cNvCxnSpPr/>
            <p:nvPr/>
          </p:nvCxnSpPr>
          <p:spPr>
            <a:xfrm flipV="1">
              <a:off x="1704048" y="4999182"/>
              <a:ext cx="0" cy="8128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/>
            <p:cNvCxnSpPr/>
            <p:nvPr/>
          </p:nvCxnSpPr>
          <p:spPr>
            <a:xfrm flipV="1">
              <a:off x="1704048" y="1747982"/>
              <a:ext cx="0" cy="960582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Straight Connector 204"/>
            <p:cNvCxnSpPr/>
            <p:nvPr/>
          </p:nvCxnSpPr>
          <p:spPr>
            <a:xfrm flipV="1">
              <a:off x="4644154" y="1747982"/>
              <a:ext cx="0" cy="960582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>
              <a:off x="1676400" y="5791200"/>
              <a:ext cx="297180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5" name="Rectangle 214"/>
            <p:cNvSpPr/>
            <p:nvPr/>
          </p:nvSpPr>
          <p:spPr>
            <a:xfrm>
              <a:off x="6628726" y="4481945"/>
              <a:ext cx="220508" cy="221673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Rectangle 215"/>
            <p:cNvSpPr/>
            <p:nvPr/>
          </p:nvSpPr>
          <p:spPr>
            <a:xfrm>
              <a:off x="6996239" y="4481945"/>
              <a:ext cx="220508" cy="221673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TextBox 216"/>
            <p:cNvSpPr txBox="1"/>
            <p:nvPr/>
          </p:nvSpPr>
          <p:spPr>
            <a:xfrm>
              <a:off x="5867400" y="3962400"/>
              <a:ext cx="1350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/>
                <a:t>DINING AREA</a:t>
              </a:r>
              <a:endParaRPr lang="en-US" sz="1200" b="1" dirty="0"/>
            </a:p>
          </p:txBody>
        </p:sp>
        <p:sp>
          <p:nvSpPr>
            <p:cNvPr id="218" name="TextBox 217"/>
            <p:cNvSpPr txBox="1"/>
            <p:nvPr/>
          </p:nvSpPr>
          <p:spPr>
            <a:xfrm>
              <a:off x="6474303" y="4724400"/>
              <a:ext cx="808529" cy="2536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b="1" dirty="0" smtClean="0"/>
                <a:t>KITCHEN</a:t>
              </a:r>
              <a:endParaRPr lang="en-US" sz="1050" b="1" dirty="0"/>
            </a:p>
          </p:txBody>
        </p:sp>
        <p:cxnSp>
          <p:nvCxnSpPr>
            <p:cNvPr id="219" name="Straight Arrow Connector 218"/>
            <p:cNvCxnSpPr/>
            <p:nvPr/>
          </p:nvCxnSpPr>
          <p:spPr>
            <a:xfrm flipH="1">
              <a:off x="7290252" y="4343400"/>
              <a:ext cx="329748" cy="212437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1" name="TextBox 220"/>
            <p:cNvSpPr txBox="1"/>
            <p:nvPr/>
          </p:nvSpPr>
          <p:spPr>
            <a:xfrm>
              <a:off x="7391400" y="3962400"/>
              <a:ext cx="1323048" cy="402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/>
                <a:t>REFRIGERATION UNITS</a:t>
              </a:r>
              <a:endParaRPr lang="en-US" sz="1000" b="1" dirty="0"/>
            </a:p>
          </p:txBody>
        </p:sp>
        <p:pic>
          <p:nvPicPr>
            <p:cNvPr id="239" name="Picture 238" descr="Picture8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86600" y="3729841"/>
              <a:ext cx="381000" cy="180604"/>
            </a:xfrm>
            <a:prstGeom prst="rect">
              <a:avLst/>
            </a:prstGeom>
          </p:spPr>
        </p:pic>
        <p:cxnSp>
          <p:nvCxnSpPr>
            <p:cNvPr id="254" name="Curved Connector 253"/>
            <p:cNvCxnSpPr>
              <a:stCxn id="215" idx="0"/>
              <a:endCxn id="239" idx="2"/>
            </p:cNvCxnSpPr>
            <p:nvPr/>
          </p:nvCxnSpPr>
          <p:spPr>
            <a:xfrm rot="5400000" flipH="1" flipV="1">
              <a:off x="6722290" y="3927135"/>
              <a:ext cx="571500" cy="538120"/>
            </a:xfrm>
            <a:prstGeom prst="curvedConnector3">
              <a:avLst>
                <a:gd name="adj1" fmla="val 50000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6" name="Curved Connector 255"/>
            <p:cNvCxnSpPr>
              <a:stCxn id="216" idx="0"/>
              <a:endCxn id="239" idx="2"/>
            </p:cNvCxnSpPr>
            <p:nvPr/>
          </p:nvCxnSpPr>
          <p:spPr>
            <a:xfrm rot="5400000" flipH="1" flipV="1">
              <a:off x="6906046" y="4110892"/>
              <a:ext cx="571500" cy="170607"/>
            </a:xfrm>
            <a:prstGeom prst="curvedConnector3">
              <a:avLst>
                <a:gd name="adj1" fmla="val 50000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hape 257"/>
            <p:cNvCxnSpPr>
              <a:endCxn id="239" idx="2"/>
            </p:cNvCxnSpPr>
            <p:nvPr/>
          </p:nvCxnSpPr>
          <p:spPr>
            <a:xfrm flipV="1">
              <a:off x="6172200" y="3910445"/>
              <a:ext cx="1104900" cy="585355"/>
            </a:xfrm>
            <a:prstGeom prst="curvedConnector2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9" name="Picture 148" descr="Picture5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41816" y="4946073"/>
              <a:ext cx="441017" cy="24468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cxnSp>
          <p:nvCxnSpPr>
            <p:cNvPr id="262" name="Shape 261"/>
            <p:cNvCxnSpPr>
              <a:stCxn id="159" idx="3"/>
              <a:endCxn id="239" idx="0"/>
            </p:cNvCxnSpPr>
            <p:nvPr/>
          </p:nvCxnSpPr>
          <p:spPr>
            <a:xfrm>
              <a:off x="7069742" y="3521364"/>
              <a:ext cx="207358" cy="208477"/>
            </a:xfrm>
            <a:prstGeom prst="curvedConnector2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Curved Connector 263"/>
            <p:cNvCxnSpPr>
              <a:stCxn id="158" idx="2"/>
              <a:endCxn id="239" idx="0"/>
            </p:cNvCxnSpPr>
            <p:nvPr/>
          </p:nvCxnSpPr>
          <p:spPr>
            <a:xfrm rot="16200000" flipH="1">
              <a:off x="6829328" y="3282069"/>
              <a:ext cx="577932" cy="317612"/>
            </a:xfrm>
            <a:prstGeom prst="curvedConnector3">
              <a:avLst>
                <a:gd name="adj1" fmla="val 50000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Curved Connector 265"/>
            <p:cNvCxnSpPr>
              <a:stCxn id="157" idx="2"/>
              <a:endCxn id="239" idx="0"/>
            </p:cNvCxnSpPr>
            <p:nvPr/>
          </p:nvCxnSpPr>
          <p:spPr>
            <a:xfrm rot="16200000" flipH="1">
              <a:off x="6607656" y="3060396"/>
              <a:ext cx="1021277" cy="317612"/>
            </a:xfrm>
            <a:prstGeom prst="curvedConnector3">
              <a:avLst>
                <a:gd name="adj1" fmla="val 50000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8" name="Rectangle 157"/>
            <p:cNvSpPr/>
            <p:nvPr/>
          </p:nvSpPr>
          <p:spPr>
            <a:xfrm>
              <a:off x="6849234" y="3004127"/>
              <a:ext cx="220508" cy="147782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8" name="Curved Connector 267"/>
            <p:cNvCxnSpPr>
              <a:stCxn id="156" idx="2"/>
              <a:endCxn id="239" idx="0"/>
            </p:cNvCxnSpPr>
            <p:nvPr/>
          </p:nvCxnSpPr>
          <p:spPr>
            <a:xfrm rot="16200000" flipH="1">
              <a:off x="6385983" y="2838723"/>
              <a:ext cx="1464623" cy="317612"/>
            </a:xfrm>
            <a:prstGeom prst="curvedConnector3">
              <a:avLst>
                <a:gd name="adj1" fmla="val 50000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7" name="Rectangle 156"/>
            <p:cNvSpPr/>
            <p:nvPr/>
          </p:nvSpPr>
          <p:spPr>
            <a:xfrm>
              <a:off x="6849234" y="2560782"/>
              <a:ext cx="220508" cy="147782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70" name="Curved Connector 269"/>
            <p:cNvCxnSpPr>
              <a:stCxn id="144" idx="2"/>
            </p:cNvCxnSpPr>
            <p:nvPr/>
          </p:nvCxnSpPr>
          <p:spPr>
            <a:xfrm rot="5400000" flipH="1" flipV="1">
              <a:off x="5693783" y="4978261"/>
              <a:ext cx="1265678" cy="300756"/>
            </a:xfrm>
            <a:prstGeom prst="curvedConnector3">
              <a:avLst>
                <a:gd name="adj1" fmla="val -18061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6" name="Picture 145" descr="Picture5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00800" y="4946073"/>
              <a:ext cx="441017" cy="24468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cxnSp>
          <p:nvCxnSpPr>
            <p:cNvPr id="276" name="Straight Connector 275"/>
            <p:cNvCxnSpPr/>
            <p:nvPr/>
          </p:nvCxnSpPr>
          <p:spPr>
            <a:xfrm flipV="1">
              <a:off x="3200400" y="3810001"/>
              <a:ext cx="0" cy="228599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Group 287"/>
            <p:cNvGrpSpPr/>
            <p:nvPr/>
          </p:nvGrpSpPr>
          <p:grpSpPr>
            <a:xfrm>
              <a:off x="6781800" y="5334000"/>
              <a:ext cx="2209800" cy="1295400"/>
              <a:chOff x="6858000" y="5410200"/>
              <a:chExt cx="2209800" cy="1295400"/>
            </a:xfrm>
          </p:grpSpPr>
          <p:sp>
            <p:nvSpPr>
              <p:cNvPr id="224" name="Rectangle 223"/>
              <p:cNvSpPr/>
              <p:nvPr/>
            </p:nvSpPr>
            <p:spPr>
              <a:xfrm>
                <a:off x="6934200" y="5410200"/>
                <a:ext cx="2057400" cy="1295400"/>
              </a:xfrm>
              <a:prstGeom prst="rect">
                <a:avLst/>
              </a:prstGeom>
              <a:ln w="38100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29" name="Picture 228" descr="Picture7.png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8229600" y="5791200"/>
                <a:ext cx="719193" cy="271039"/>
              </a:xfrm>
              <a:prstGeom prst="rect">
                <a:avLst/>
              </a:prstGeom>
            </p:spPr>
          </p:pic>
          <p:sp>
            <p:nvSpPr>
              <p:cNvPr id="230" name="Rectangle 229"/>
              <p:cNvSpPr/>
              <p:nvPr/>
            </p:nvSpPr>
            <p:spPr>
              <a:xfrm>
                <a:off x="7856692" y="5715000"/>
                <a:ext cx="220508" cy="221673"/>
              </a:xfrm>
              <a:prstGeom prst="rect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1" name="TextBox 230"/>
              <p:cNvSpPr txBox="1"/>
              <p:nvPr/>
            </p:nvSpPr>
            <p:spPr>
              <a:xfrm>
                <a:off x="7239000" y="5410200"/>
                <a:ext cx="12192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200" b="1" dirty="0" smtClean="0"/>
                  <a:t>MOURGE</a:t>
                </a:r>
                <a:endParaRPr lang="en-US" sz="1200" b="1" dirty="0"/>
              </a:p>
            </p:txBody>
          </p:sp>
          <p:sp>
            <p:nvSpPr>
              <p:cNvPr id="232" name="TextBox 231"/>
              <p:cNvSpPr txBox="1"/>
              <p:nvPr/>
            </p:nvSpPr>
            <p:spPr>
              <a:xfrm>
                <a:off x="7543800" y="6172200"/>
                <a:ext cx="1524000" cy="5078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00" b="1" dirty="0" smtClean="0"/>
                  <a:t>PHYSICALLY SEPERATED FROM CAMP</a:t>
                </a:r>
                <a:endParaRPr lang="en-US" sz="900" b="1" dirty="0"/>
              </a:p>
            </p:txBody>
          </p:sp>
          <p:sp>
            <p:nvSpPr>
              <p:cNvPr id="271" name="Rectangle 270"/>
              <p:cNvSpPr/>
              <p:nvPr/>
            </p:nvSpPr>
            <p:spPr>
              <a:xfrm rot="20060219">
                <a:off x="7092526" y="6323559"/>
                <a:ext cx="399084" cy="228264"/>
              </a:xfrm>
              <a:prstGeom prst="rect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72" name="Straight Arrow Connector 271"/>
              <p:cNvCxnSpPr/>
              <p:nvPr/>
            </p:nvCxnSpPr>
            <p:spPr>
              <a:xfrm>
                <a:off x="7162800" y="5867400"/>
                <a:ext cx="0" cy="4572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4" name="TextBox 273"/>
              <p:cNvSpPr txBox="1"/>
              <p:nvPr/>
            </p:nvSpPr>
            <p:spPr>
              <a:xfrm>
                <a:off x="6858000" y="5728156"/>
                <a:ext cx="99060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b="1" dirty="0" smtClean="0"/>
                  <a:t>GENNERATOR</a:t>
                </a:r>
                <a:endParaRPr lang="en-US" sz="800" b="1" dirty="0"/>
              </a:p>
            </p:txBody>
          </p:sp>
          <p:sp>
            <p:nvSpPr>
              <p:cNvPr id="281" name="Rectangle 280"/>
              <p:cNvSpPr/>
              <p:nvPr/>
            </p:nvSpPr>
            <p:spPr>
              <a:xfrm>
                <a:off x="7391400" y="6096000"/>
                <a:ext cx="228600" cy="76200"/>
              </a:xfrm>
              <a:prstGeom prst="rect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83" name="Shape 282"/>
              <p:cNvCxnSpPr>
                <a:stCxn id="271" idx="3"/>
                <a:endCxn id="281" idx="2"/>
              </p:cNvCxnSpPr>
              <p:nvPr/>
            </p:nvCxnSpPr>
            <p:spPr>
              <a:xfrm flipV="1">
                <a:off x="7471927" y="6172200"/>
                <a:ext cx="33773" cy="179074"/>
              </a:xfrm>
              <a:prstGeom prst="curvedConnector2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5" name="Shape 284"/>
              <p:cNvCxnSpPr>
                <a:stCxn id="281" idx="3"/>
                <a:endCxn id="230" idx="2"/>
              </p:cNvCxnSpPr>
              <p:nvPr/>
            </p:nvCxnSpPr>
            <p:spPr>
              <a:xfrm flipV="1">
                <a:off x="7620000" y="5936673"/>
                <a:ext cx="346946" cy="197427"/>
              </a:xfrm>
              <a:prstGeom prst="curvedConnector2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7" name="Curved Connector 286"/>
              <p:cNvCxnSpPr>
                <a:stCxn id="281" idx="3"/>
                <a:endCxn id="229" idx="3"/>
              </p:cNvCxnSpPr>
              <p:nvPr/>
            </p:nvCxnSpPr>
            <p:spPr>
              <a:xfrm flipV="1">
                <a:off x="7620000" y="5926720"/>
                <a:ext cx="1328793" cy="207380"/>
              </a:xfrm>
              <a:prstGeom prst="curvedConnector3">
                <a:avLst>
                  <a:gd name="adj1" fmla="val 117204"/>
                </a:avLst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90" name="TextBox 289"/>
          <p:cNvSpPr txBox="1"/>
          <p:nvPr/>
        </p:nvSpPr>
        <p:spPr>
          <a:xfrm>
            <a:off x="2667000" y="2286000"/>
            <a:ext cx="91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 smtClean="0"/>
              <a:t>640 PERSON MAX CAPACITY CAMP</a:t>
            </a:r>
            <a:endParaRPr lang="en-US" sz="900" b="1" dirty="0"/>
          </a:p>
        </p:txBody>
      </p:sp>
      <p:sp>
        <p:nvSpPr>
          <p:cNvPr id="291" name="Rectangle 290"/>
          <p:cNvSpPr/>
          <p:nvPr/>
        </p:nvSpPr>
        <p:spPr>
          <a:xfrm rot="12544035">
            <a:off x="7563845" y="3663225"/>
            <a:ext cx="384048" cy="182081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8" name="Shape 297"/>
          <p:cNvCxnSpPr>
            <a:stCxn id="239" idx="3"/>
            <a:endCxn id="291" idx="0"/>
          </p:cNvCxnSpPr>
          <p:nvPr/>
        </p:nvCxnSpPr>
        <p:spPr>
          <a:xfrm flipV="1">
            <a:off x="7391400" y="3833839"/>
            <a:ext cx="320238" cy="62504"/>
          </a:xfrm>
          <a:prstGeom prst="curvedConnector2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9" name="TextBox 298"/>
          <p:cNvSpPr txBox="1"/>
          <p:nvPr/>
        </p:nvSpPr>
        <p:spPr>
          <a:xfrm>
            <a:off x="7772400" y="3352800"/>
            <a:ext cx="1295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/>
              <a:t>EMERG. BACKUP GENNERATOR</a:t>
            </a:r>
            <a:endParaRPr lang="en-US" sz="1000" b="1" dirty="0"/>
          </a:p>
        </p:txBody>
      </p:sp>
      <p:sp>
        <p:nvSpPr>
          <p:cNvPr id="302" name="TextBox 301"/>
          <p:cNvSpPr txBox="1"/>
          <p:nvPr/>
        </p:nvSpPr>
        <p:spPr>
          <a:xfrm>
            <a:off x="7653528" y="5715000"/>
            <a:ext cx="3474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" b="1" dirty="0" smtClean="0"/>
              <a:t>ADR 300</a:t>
            </a:r>
            <a:endParaRPr lang="en-US" sz="5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ctr">
              <a:buNone/>
            </a:pPr>
            <a:r>
              <a:rPr lang="en-US" sz="30000" dirty="0" smtClean="0">
                <a:solidFill>
                  <a:schemeClr val="accent2">
                    <a:lumMod val="75000"/>
                  </a:schemeClr>
                </a:solidFill>
                <a:latin typeface="Antique Olive Compact" pitchFamily="34" charset="0"/>
              </a:rPr>
              <a:t>?</a:t>
            </a:r>
            <a:endParaRPr lang="en-US" sz="30000" dirty="0">
              <a:solidFill>
                <a:schemeClr val="accent2">
                  <a:lumMod val="75000"/>
                </a:schemeClr>
              </a:solidFill>
              <a:latin typeface="Antique Olive Compac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98599" y="0"/>
            <a:ext cx="6084888" cy="1143000"/>
          </a:xfrm>
        </p:spPr>
        <p:txBody>
          <a:bodyPr/>
          <a:lstStyle/>
          <a:p>
            <a:r>
              <a:rPr lang="en-US" sz="4400" i="0" dirty="0" smtClean="0"/>
              <a:t>Overview</a:t>
            </a:r>
            <a:endParaRPr lang="en-US" sz="4400" i="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1295400"/>
            <a:ext cx="8320087" cy="432435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Uses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Pros/Cons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Specifications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Components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Variations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Installation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Maintenance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Troubleshooting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Charging and Recovery Methods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191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UTCs</a:t>
            </a:r>
          </a:p>
          <a:p>
            <a:r>
              <a:rPr lang="en-US" dirty="0" smtClean="0"/>
              <a:t>Basic Tent Layout</a:t>
            </a:r>
          </a:p>
          <a:p>
            <a:r>
              <a:rPr lang="en-US" dirty="0" smtClean="0"/>
              <a:t>HVAC Bed Down</a:t>
            </a:r>
          </a:p>
          <a:p>
            <a:r>
              <a:rPr lang="en-US" dirty="0" smtClean="0"/>
              <a:t>Power Supply</a:t>
            </a:r>
          </a:p>
          <a:p>
            <a:r>
              <a:rPr lang="en-US" dirty="0" smtClean="0"/>
              <a:t>ECU Layout</a:t>
            </a:r>
          </a:p>
          <a:p>
            <a:r>
              <a:rPr lang="en-US" dirty="0" smtClean="0"/>
              <a:t>Tent Block Capacities</a:t>
            </a:r>
          </a:p>
          <a:p>
            <a:r>
              <a:rPr lang="en-US" dirty="0" smtClean="0"/>
              <a:t>Load Calculations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Unit Type Codes (UTC)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BEAR Order of Battle UTCs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What's a UTC? (Unit Type Code) </a:t>
            </a:r>
          </a:p>
          <a:p>
            <a:pPr lvl="1"/>
            <a:r>
              <a:rPr lang="en-US" dirty="0" smtClean="0"/>
              <a:t>A group of assets or a kit designed for quick and easy deployment planning</a:t>
            </a:r>
          </a:p>
          <a:p>
            <a:r>
              <a:rPr lang="en-US" dirty="0" smtClean="0"/>
              <a:t>BEAR UTC </a:t>
            </a:r>
            <a:r>
              <a:rPr lang="en-US" dirty="0" err="1" smtClean="0"/>
              <a:t>vs</a:t>
            </a:r>
            <a:r>
              <a:rPr lang="en-US" dirty="0" smtClean="0"/>
              <a:t> BOB UTC</a:t>
            </a:r>
          </a:p>
          <a:p>
            <a:pPr lvl="1"/>
            <a:r>
              <a:rPr lang="en-US" dirty="0" smtClean="0"/>
              <a:t>BEAR</a:t>
            </a:r>
          </a:p>
          <a:p>
            <a:pPr lvl="2"/>
            <a:r>
              <a:rPr lang="en-US" dirty="0" smtClean="0"/>
              <a:t> had 42 UTCs but were very large and often provided more than needed</a:t>
            </a:r>
          </a:p>
          <a:p>
            <a:pPr lvl="2"/>
            <a:r>
              <a:rPr lang="en-US" dirty="0" smtClean="0"/>
              <a:t>BEAR has been the norm since 2001</a:t>
            </a:r>
          </a:p>
          <a:p>
            <a:pPr lvl="1"/>
            <a:r>
              <a:rPr lang="en-US" dirty="0" smtClean="0"/>
              <a:t>BOB (BEAR Order of Battle)</a:t>
            </a:r>
          </a:p>
          <a:p>
            <a:pPr lvl="2"/>
            <a:r>
              <a:rPr lang="en-US" dirty="0" smtClean="0"/>
              <a:t>Has 2,025 smaller UTCs allows a force to tailor the assets to the requirement better</a:t>
            </a:r>
          </a:p>
          <a:p>
            <a:pPr lvl="2"/>
            <a:r>
              <a:rPr lang="en-US" dirty="0" smtClean="0"/>
              <a:t>Switch started in 2007 </a:t>
            </a:r>
          </a:p>
          <a:p>
            <a:pPr lvl="2"/>
            <a:r>
              <a:rPr lang="en-US" dirty="0" smtClean="0"/>
              <a:t>Smaller footprint on ground (only take what you need)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Reading a UTC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76400"/>
            <a:ext cx="8153400" cy="4438471"/>
          </a:xfrm>
        </p:spPr>
        <p:txBody>
          <a:bodyPr/>
          <a:lstStyle/>
          <a:p>
            <a:r>
              <a:rPr lang="en-US" dirty="0" smtClean="0"/>
              <a:t>5 Character Code</a:t>
            </a:r>
          </a:p>
          <a:p>
            <a:pPr>
              <a:buNone/>
            </a:pPr>
            <a:r>
              <a:rPr lang="en-US" dirty="0" smtClean="0"/>
              <a:t>         </a:t>
            </a:r>
          </a:p>
          <a:p>
            <a:pPr lvl="1"/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1600200" y="2381071"/>
            <a:ext cx="795528" cy="707886"/>
            <a:chOff x="1600200" y="2362200"/>
            <a:chExt cx="795528" cy="707886"/>
          </a:xfrm>
        </p:grpSpPr>
        <p:sp>
          <p:nvSpPr>
            <p:cNvPr id="4" name="Rectangle 3"/>
            <p:cNvSpPr/>
            <p:nvPr/>
          </p:nvSpPr>
          <p:spPr>
            <a:xfrm>
              <a:off x="1600200" y="2362200"/>
              <a:ext cx="685800" cy="685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709928" y="2362200"/>
              <a:ext cx="6858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smtClean="0"/>
                <a:t>4</a:t>
              </a:r>
              <a:endParaRPr lang="en-US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557272" y="2381071"/>
            <a:ext cx="795528" cy="707886"/>
            <a:chOff x="1600200" y="2362200"/>
            <a:chExt cx="795528" cy="707886"/>
          </a:xfrm>
        </p:grpSpPr>
        <p:sp>
          <p:nvSpPr>
            <p:cNvPr id="12" name="Rectangle 11"/>
            <p:cNvSpPr/>
            <p:nvPr/>
          </p:nvSpPr>
          <p:spPr>
            <a:xfrm>
              <a:off x="1600200" y="2362200"/>
              <a:ext cx="685800" cy="685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709928" y="2362200"/>
              <a:ext cx="6858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smtClean="0"/>
                <a:t>F</a:t>
              </a:r>
              <a:endParaRPr lang="en-US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471672" y="2381071"/>
            <a:ext cx="795528" cy="707886"/>
            <a:chOff x="1600200" y="2362200"/>
            <a:chExt cx="795528" cy="707886"/>
          </a:xfrm>
        </p:grpSpPr>
        <p:sp>
          <p:nvSpPr>
            <p:cNvPr id="15" name="Rectangle 14"/>
            <p:cNvSpPr/>
            <p:nvPr/>
          </p:nvSpPr>
          <p:spPr>
            <a:xfrm>
              <a:off x="1600200" y="2362200"/>
              <a:ext cx="685800" cy="685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709928" y="2362200"/>
              <a:ext cx="6858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smtClean="0"/>
                <a:t>P</a:t>
              </a:r>
              <a:endParaRPr lang="en-US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376672" y="2381071"/>
            <a:ext cx="795528" cy="707886"/>
            <a:chOff x="1600200" y="2362200"/>
            <a:chExt cx="795528" cy="707886"/>
          </a:xfrm>
        </p:grpSpPr>
        <p:sp>
          <p:nvSpPr>
            <p:cNvPr id="18" name="Rectangle 17"/>
            <p:cNvSpPr/>
            <p:nvPr/>
          </p:nvSpPr>
          <p:spPr>
            <a:xfrm>
              <a:off x="1600200" y="2362200"/>
              <a:ext cx="685800" cy="685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709928" y="2362200"/>
              <a:ext cx="6858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smtClean="0"/>
                <a:t>T</a:t>
              </a:r>
              <a:endParaRPr lang="en-US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419600" y="2358985"/>
            <a:ext cx="795528" cy="707886"/>
            <a:chOff x="1600200" y="2362200"/>
            <a:chExt cx="795528" cy="707886"/>
          </a:xfrm>
        </p:grpSpPr>
        <p:sp>
          <p:nvSpPr>
            <p:cNvPr id="21" name="Rectangle 20"/>
            <p:cNvSpPr/>
            <p:nvPr/>
          </p:nvSpPr>
          <p:spPr>
            <a:xfrm>
              <a:off x="1600200" y="2362200"/>
              <a:ext cx="685800" cy="685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709928" y="2362200"/>
              <a:ext cx="6858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smtClean="0"/>
                <a:t>E</a:t>
              </a:r>
              <a:endParaRPr lang="en-US" dirty="0"/>
            </a:p>
          </p:txBody>
        </p:sp>
      </p:grpSp>
      <p:sp>
        <p:nvSpPr>
          <p:cNvPr id="26" name="Up Arrow 25"/>
          <p:cNvSpPr/>
          <p:nvPr/>
        </p:nvSpPr>
        <p:spPr>
          <a:xfrm>
            <a:off x="1828800" y="3219271"/>
            <a:ext cx="228600" cy="256032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Up Arrow 26"/>
          <p:cNvSpPr/>
          <p:nvPr/>
        </p:nvSpPr>
        <p:spPr>
          <a:xfrm>
            <a:off x="2819400" y="3219271"/>
            <a:ext cx="228600" cy="256032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Up Arrow 27"/>
          <p:cNvSpPr/>
          <p:nvPr/>
        </p:nvSpPr>
        <p:spPr>
          <a:xfrm>
            <a:off x="3733800" y="3219271"/>
            <a:ext cx="228600" cy="109728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Up Arrow 28"/>
          <p:cNvSpPr/>
          <p:nvPr/>
        </p:nvSpPr>
        <p:spPr>
          <a:xfrm>
            <a:off x="4724400" y="3219271"/>
            <a:ext cx="228600" cy="4572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Up Arrow 29"/>
          <p:cNvSpPr/>
          <p:nvPr/>
        </p:nvSpPr>
        <p:spPr>
          <a:xfrm>
            <a:off x="5638800" y="3219271"/>
            <a:ext cx="228600" cy="4572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1752600" y="5733871"/>
            <a:ext cx="5562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Defines Type of Kit (personnel, equipment, etc.)</a:t>
            </a:r>
          </a:p>
          <a:p>
            <a:r>
              <a:rPr lang="en-US" dirty="0" smtClean="0"/>
              <a:t>4F-Civil Engineer Personnel</a:t>
            </a:r>
          </a:p>
          <a:p>
            <a:r>
              <a:rPr lang="en-US" dirty="0" smtClean="0"/>
              <a:t>XF-Civil Engineer Equipment</a:t>
            </a:r>
          </a:p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3657600" y="4343400"/>
            <a:ext cx="3886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A- Air Transport Cargo</a:t>
            </a:r>
          </a:p>
          <a:p>
            <a:r>
              <a:rPr lang="en-US" dirty="0" smtClean="0"/>
              <a:t>S- Surface Transport Cargo</a:t>
            </a:r>
          </a:p>
          <a:p>
            <a:r>
              <a:rPr lang="en-US" dirty="0" smtClean="0"/>
              <a:t>P- Personnel</a:t>
            </a:r>
          </a:p>
          <a:p>
            <a:r>
              <a:rPr lang="en-US" dirty="0" smtClean="0"/>
              <a:t>9- Tools and Equipment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4648200" y="3676471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Detail of Kit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6172200" y="2526268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26 PAX Prime BEEF Team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HVAC Equipment UTCs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8006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FDECU- XF#AC   (#: A for Air or S for Surface)</a:t>
            </a:r>
          </a:p>
          <a:p>
            <a:pPr lvl="1"/>
            <a:r>
              <a:rPr lang="en-US" dirty="0" smtClean="0"/>
              <a:t>12 ea</a:t>
            </a:r>
          </a:p>
          <a:p>
            <a:pPr lvl="2"/>
            <a:r>
              <a:rPr lang="en-US" dirty="0" smtClean="0"/>
              <a:t>Air config-on 463L Pallet</a:t>
            </a:r>
          </a:p>
          <a:p>
            <a:pPr lvl="2"/>
            <a:r>
              <a:rPr lang="en-US" dirty="0" smtClean="0"/>
              <a:t>Surface config-all items in TRICON shipping container</a:t>
            </a:r>
          </a:p>
          <a:p>
            <a:pPr lvl="2">
              <a:buNone/>
            </a:pPr>
            <a:endParaRPr lang="en-US" dirty="0" smtClean="0"/>
          </a:p>
          <a:p>
            <a:r>
              <a:rPr lang="en-US" dirty="0" smtClean="0"/>
              <a:t>130K Heaters- XF#CW</a:t>
            </a:r>
          </a:p>
          <a:p>
            <a:pPr lvl="1"/>
            <a:r>
              <a:rPr lang="en-US" dirty="0" smtClean="0"/>
              <a:t>12 ea </a:t>
            </a:r>
          </a:p>
          <a:p>
            <a:pPr lvl="2"/>
            <a:r>
              <a:rPr lang="en-US" dirty="0" smtClean="0"/>
              <a:t>Air config-on 463L Pallet, ducts/stacks strapped to top</a:t>
            </a:r>
          </a:p>
          <a:p>
            <a:pPr lvl="2"/>
            <a:r>
              <a:rPr lang="en-US" dirty="0" smtClean="0"/>
              <a:t>Surface config-all items in TRICON shipping container</a:t>
            </a:r>
          </a:p>
          <a:p>
            <a:endParaRPr lang="en-US" dirty="0" smtClean="0"/>
          </a:p>
          <a:p>
            <a:r>
              <a:rPr lang="en-US" dirty="0" smtClean="0"/>
              <a:t>ADR 300- XF#CH</a:t>
            </a:r>
          </a:p>
          <a:p>
            <a:pPr lvl="1"/>
            <a:r>
              <a:rPr lang="en-US" dirty="0" smtClean="0"/>
              <a:t>1 ea </a:t>
            </a:r>
          </a:p>
          <a:p>
            <a:pPr lvl="2"/>
            <a:r>
              <a:rPr lang="en-US" dirty="0" smtClean="0"/>
              <a:t>Same config for air and surface</a:t>
            </a:r>
          </a:p>
          <a:p>
            <a:pPr lvl="2"/>
            <a:r>
              <a:rPr lang="en-US" dirty="0" smtClean="0"/>
              <a:t>TRICON Refrigerator will be used for surface transport once fully developed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Civil Eng. HVAC Personnel UTCs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4FPAR- 3 PAX HVAC &amp; Control Team</a:t>
            </a:r>
          </a:p>
          <a:p>
            <a:pPr lvl="1"/>
            <a:r>
              <a:rPr lang="en-US" dirty="0" smtClean="0"/>
              <a:t>2 Journeyman and 1 Apprentice HVAC</a:t>
            </a:r>
          </a:p>
          <a:p>
            <a:endParaRPr lang="en-US" dirty="0" smtClean="0"/>
          </a:p>
          <a:p>
            <a:r>
              <a:rPr lang="en-US" dirty="0" smtClean="0"/>
              <a:t>4FPET- 26 PAX Prime BEEF Eng. Team</a:t>
            </a:r>
          </a:p>
          <a:p>
            <a:pPr lvl="1"/>
            <a:r>
              <a:rPr lang="en-US" dirty="0" smtClean="0"/>
              <a:t>1 Officer, 25 Enlisted</a:t>
            </a:r>
          </a:p>
          <a:p>
            <a:pPr lvl="1"/>
            <a:r>
              <a:rPr lang="en-US" dirty="0" smtClean="0"/>
              <a:t>3 HVAC-1 Craftsman, 1 Journeyman and 1 Apprentice 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All larger requirements are built off of these smaller modules to create a custom package for deployment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Bare Base Layout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et 1 PowerPoint Template">
  <a:themeElements>
    <a:clrScheme name="Det 1 PowerPoint 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t 1 PowerPoint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151C77"/>
          </a:buClr>
          <a:buSzPct val="80000"/>
          <a:buFont typeface="Wingdings" pitchFamily="2" charset="2"/>
          <a:buNone/>
          <a:tabLst/>
          <a:defRPr kumimoji="0" lang="en-US" sz="3600" b="1" i="0" u="none" strike="noStrike" cap="none" normalizeH="0" baseline="0" smtClean="0">
            <a:ln>
              <a:noFill/>
            </a:ln>
            <a:solidFill>
              <a:srgbClr val="333399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151C77"/>
          </a:buClr>
          <a:buSzPct val="80000"/>
          <a:buFont typeface="Wingdings" pitchFamily="2" charset="2"/>
          <a:buNone/>
          <a:tabLst/>
          <a:defRPr kumimoji="0" lang="en-US" sz="3600" b="1" i="0" u="none" strike="noStrike" cap="none" normalizeH="0" baseline="0" smtClean="0">
            <a:ln>
              <a:noFill/>
            </a:ln>
            <a:solidFill>
              <a:srgbClr val="333399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t 1 PowerPoint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t 1 PowerPoint Templat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t 1 PowerPoint Templat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t 1 PowerPoint Templat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t 1 PowerPoint 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t 1 PowerPoint 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t 1 PowerPoint 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053EFCA5C4AC142844ACB12D4D215A3" ma:contentTypeVersion="0" ma:contentTypeDescription="Create a new document." ma:contentTypeScope="" ma:versionID="4704a77e20ed5e55377f4a9a7a9062c6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A1C340C-BE9E-420E-B357-AE8D92841DA0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1E7FD5EE-218C-4D6C-96C9-04580CD45B4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E0F4906-5D18-42E4-9C56-278C1DA76BE1}"/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508</TotalTime>
  <Words>732</Words>
  <Application>Microsoft Office PowerPoint</Application>
  <PresentationFormat>On-screen Show (4:3)</PresentationFormat>
  <Paragraphs>179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Albertus Medium</vt:lpstr>
      <vt:lpstr>Antique Olive Compact</vt:lpstr>
      <vt:lpstr>Arial</vt:lpstr>
      <vt:lpstr>Tw Cen MT</vt:lpstr>
      <vt:lpstr>Wingdings</vt:lpstr>
      <vt:lpstr>Wingdings 2</vt:lpstr>
      <vt:lpstr>Median</vt:lpstr>
      <vt:lpstr>1_Det 1 PowerPoint Template</vt:lpstr>
      <vt:lpstr>HVAC Bed Down Planning</vt:lpstr>
      <vt:lpstr>Overview</vt:lpstr>
      <vt:lpstr>Overview</vt:lpstr>
      <vt:lpstr>Unit Type Codes (UTC)</vt:lpstr>
      <vt:lpstr>BEAR Order of Battle UTCs</vt:lpstr>
      <vt:lpstr>Reading a UTC</vt:lpstr>
      <vt:lpstr>Current HVAC Equipment UTCs </vt:lpstr>
      <vt:lpstr>Civil Eng. HVAC Personnel UTCs</vt:lpstr>
      <vt:lpstr>Bare Base Layout</vt:lpstr>
      <vt:lpstr>Basic Tent Layout</vt:lpstr>
      <vt:lpstr>Tent Block ECU Layout</vt:lpstr>
      <vt:lpstr>HVAC Bed Down</vt:lpstr>
      <vt:lpstr>Power Supplied By</vt:lpstr>
      <vt:lpstr>Tent Block Capacities</vt:lpstr>
      <vt:lpstr>Determining Load</vt:lpstr>
      <vt:lpstr>Bed Down Layout</vt:lpstr>
      <vt:lpstr>Questions</vt:lpstr>
    </vt:vector>
  </TitlesOfParts>
  <Company>U.S. Air Force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HVAC BED DOWN PLANNING</dc:title>
  <dc:creator>kristopher.johnson</dc:creator>
  <cp:lastModifiedBy>SMITH, CHRISTOPHER S TSgt USAF ACC 823 RHS DET 1/CEOIH</cp:lastModifiedBy>
  <cp:revision>64</cp:revision>
  <dcterms:created xsi:type="dcterms:W3CDTF">2008-12-04T16:35:57Z</dcterms:created>
  <dcterms:modified xsi:type="dcterms:W3CDTF">2018-03-30T18:47:40Z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0x010100C053EFCA5C4AC142844ACB12D4D215A3</vt:lpwstr>
  </property>
</Properties>
</file>