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19"/>
  </p:notesMasterIdLst>
  <p:handoutMasterIdLst>
    <p:handoutMasterId r:id="rId20"/>
  </p:handoutMasterIdLst>
  <p:sldIdLst>
    <p:sldId id="299" r:id="rId2"/>
    <p:sldId id="256" r:id="rId3"/>
    <p:sldId id="260" r:id="rId4"/>
    <p:sldId id="300" r:id="rId5"/>
    <p:sldId id="334" r:id="rId6"/>
    <p:sldId id="316" r:id="rId7"/>
    <p:sldId id="317" r:id="rId8"/>
    <p:sldId id="337" r:id="rId9"/>
    <p:sldId id="338" r:id="rId10"/>
    <p:sldId id="339" r:id="rId11"/>
    <p:sldId id="320" r:id="rId12"/>
    <p:sldId id="336" r:id="rId13"/>
    <p:sldId id="257" r:id="rId14"/>
    <p:sldId id="340" r:id="rId15"/>
    <p:sldId id="341" r:id="rId16"/>
    <p:sldId id="302" r:id="rId17"/>
    <p:sldId id="332" r:id="rId18"/>
  </p:sldIdLst>
  <p:sldSz cx="9144000" cy="6858000" type="screen4x3"/>
  <p:notesSz cx="7315200" cy="9601200"/>
  <p:defaultTextStyle>
    <a:defPPr>
      <a:defRPr lang="en-US"/>
    </a:defPPr>
    <a:lvl1pPr algn="l" rtl="0" fontAlgn="base">
      <a:spcBef>
        <a:spcPct val="0"/>
      </a:spcBef>
      <a:spcAft>
        <a:spcPct val="0"/>
      </a:spcAft>
      <a:defRPr sz="3600" kern="1200">
        <a:solidFill>
          <a:schemeClr val="tx1"/>
        </a:solidFill>
        <a:latin typeface="Arial" charset="0"/>
        <a:ea typeface="+mn-ea"/>
        <a:cs typeface="+mn-cs"/>
      </a:defRPr>
    </a:lvl1pPr>
    <a:lvl2pPr marL="457200" algn="l" rtl="0" fontAlgn="base">
      <a:spcBef>
        <a:spcPct val="0"/>
      </a:spcBef>
      <a:spcAft>
        <a:spcPct val="0"/>
      </a:spcAft>
      <a:defRPr sz="3600" kern="1200">
        <a:solidFill>
          <a:schemeClr val="tx1"/>
        </a:solidFill>
        <a:latin typeface="Arial" charset="0"/>
        <a:ea typeface="+mn-ea"/>
        <a:cs typeface="+mn-cs"/>
      </a:defRPr>
    </a:lvl2pPr>
    <a:lvl3pPr marL="914400" algn="l" rtl="0" fontAlgn="base">
      <a:spcBef>
        <a:spcPct val="0"/>
      </a:spcBef>
      <a:spcAft>
        <a:spcPct val="0"/>
      </a:spcAft>
      <a:defRPr sz="3600" kern="1200">
        <a:solidFill>
          <a:schemeClr val="tx1"/>
        </a:solidFill>
        <a:latin typeface="Arial" charset="0"/>
        <a:ea typeface="+mn-ea"/>
        <a:cs typeface="+mn-cs"/>
      </a:defRPr>
    </a:lvl3pPr>
    <a:lvl4pPr marL="1371600" algn="l" rtl="0" fontAlgn="base">
      <a:spcBef>
        <a:spcPct val="0"/>
      </a:spcBef>
      <a:spcAft>
        <a:spcPct val="0"/>
      </a:spcAft>
      <a:defRPr sz="3600" kern="1200">
        <a:solidFill>
          <a:schemeClr val="tx1"/>
        </a:solidFill>
        <a:latin typeface="Arial" charset="0"/>
        <a:ea typeface="+mn-ea"/>
        <a:cs typeface="+mn-cs"/>
      </a:defRPr>
    </a:lvl4pPr>
    <a:lvl5pPr marL="1828800" algn="l" rtl="0" fontAlgn="base">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553C7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65523" autoAdjust="0"/>
  </p:normalViewPr>
  <p:slideViewPr>
    <p:cSldViewPr>
      <p:cViewPr varScale="1">
        <p:scale>
          <a:sx n="73" d="100"/>
          <a:sy n="73" d="100"/>
        </p:scale>
        <p:origin x="-1188" y="-102"/>
      </p:cViewPr>
      <p:guideLst>
        <p:guide orient="horz" pos="2160"/>
        <p:guide pos="2880"/>
      </p:guideLst>
    </p:cSldViewPr>
  </p:slideViewPr>
  <p:outlineViewPr>
    <p:cViewPr>
      <p:scale>
        <a:sx n="33" d="100"/>
        <a:sy n="33" d="100"/>
      </p:scale>
      <p:origin x="48" y="552"/>
    </p:cViewPr>
    <p:sldLst>
      <p:sld r:id="rId1" collapse="1"/>
      <p:sld r:id="rId2" collapse="1"/>
    </p:sldLst>
  </p:outlineViewPr>
  <p:notesTextViewPr>
    <p:cViewPr>
      <p:scale>
        <a:sx n="75" d="100"/>
        <a:sy n="75"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_rels/viewProps.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169920" cy="480388"/>
          </a:xfrm>
          <a:prstGeom prst="rect">
            <a:avLst/>
          </a:prstGeom>
          <a:noFill/>
          <a:ln w="9525">
            <a:noFill/>
            <a:miter lim="800000"/>
            <a:headEnd/>
            <a:tailEnd/>
          </a:ln>
          <a:effectLst/>
        </p:spPr>
        <p:txBody>
          <a:bodyPr vert="horz" wrap="square" lIns="97346" tIns="48673" rIns="97346" bIns="48673" numCol="1" anchor="t" anchorCtr="0" compatLnSpc="1">
            <a:prstTxWarp prst="textNoShape">
              <a:avLst/>
            </a:prstTxWarp>
          </a:bodyPr>
          <a:lstStyle>
            <a:lvl1pPr algn="l" defTabSz="974091" eaLnBrk="1" hangingPunct="1">
              <a:defRPr sz="1300">
                <a:latin typeface="Comic Sans MS" pitchFamily="66" charset="0"/>
              </a:defRPr>
            </a:lvl1pPr>
          </a:lstStyle>
          <a:p>
            <a:pPr>
              <a:defRPr/>
            </a:pPr>
            <a:endParaRPr lang="en-US"/>
          </a:p>
        </p:txBody>
      </p:sp>
      <p:sp>
        <p:nvSpPr>
          <p:cNvPr id="31747" name="Rectangle 3"/>
          <p:cNvSpPr>
            <a:spLocks noGrp="1" noChangeArrowheads="1"/>
          </p:cNvSpPr>
          <p:nvPr>
            <p:ph type="dt" sz="quarter" idx="1"/>
          </p:nvPr>
        </p:nvSpPr>
        <p:spPr bwMode="auto">
          <a:xfrm>
            <a:off x="4145280" y="0"/>
            <a:ext cx="3169920" cy="480388"/>
          </a:xfrm>
          <a:prstGeom prst="rect">
            <a:avLst/>
          </a:prstGeom>
          <a:noFill/>
          <a:ln w="9525">
            <a:noFill/>
            <a:miter lim="800000"/>
            <a:headEnd/>
            <a:tailEnd/>
          </a:ln>
          <a:effectLst/>
        </p:spPr>
        <p:txBody>
          <a:bodyPr vert="horz" wrap="square" lIns="97346" tIns="48673" rIns="97346" bIns="48673" numCol="1" anchor="t" anchorCtr="0" compatLnSpc="1">
            <a:prstTxWarp prst="textNoShape">
              <a:avLst/>
            </a:prstTxWarp>
          </a:bodyPr>
          <a:lstStyle>
            <a:lvl1pPr algn="r" defTabSz="974091" eaLnBrk="1" hangingPunct="1">
              <a:defRPr sz="1300">
                <a:latin typeface="Comic Sans MS" pitchFamily="66" charset="0"/>
              </a:defRPr>
            </a:lvl1pPr>
          </a:lstStyle>
          <a:p>
            <a:pPr>
              <a:defRPr/>
            </a:pPr>
            <a:endParaRPr lang="en-US"/>
          </a:p>
        </p:txBody>
      </p:sp>
      <p:sp>
        <p:nvSpPr>
          <p:cNvPr id="31748" name="Rectangle 4"/>
          <p:cNvSpPr>
            <a:spLocks noGrp="1" noChangeArrowheads="1"/>
          </p:cNvSpPr>
          <p:nvPr>
            <p:ph type="ftr" sz="quarter" idx="2"/>
          </p:nvPr>
        </p:nvSpPr>
        <p:spPr bwMode="auto">
          <a:xfrm>
            <a:off x="0" y="9120813"/>
            <a:ext cx="3169920" cy="480387"/>
          </a:xfrm>
          <a:prstGeom prst="rect">
            <a:avLst/>
          </a:prstGeom>
          <a:noFill/>
          <a:ln w="9525">
            <a:noFill/>
            <a:miter lim="800000"/>
            <a:headEnd/>
            <a:tailEnd/>
          </a:ln>
          <a:effectLst/>
        </p:spPr>
        <p:txBody>
          <a:bodyPr vert="horz" wrap="square" lIns="97346" tIns="48673" rIns="97346" bIns="48673" numCol="1" anchor="b" anchorCtr="0" compatLnSpc="1">
            <a:prstTxWarp prst="textNoShape">
              <a:avLst/>
            </a:prstTxWarp>
          </a:bodyPr>
          <a:lstStyle>
            <a:lvl1pPr algn="l" defTabSz="974091" eaLnBrk="1" hangingPunct="1">
              <a:defRPr sz="1300">
                <a:latin typeface="Comic Sans MS" pitchFamily="66" charset="0"/>
              </a:defRPr>
            </a:lvl1pPr>
          </a:lstStyle>
          <a:p>
            <a:pPr>
              <a:defRPr/>
            </a:pPr>
            <a:endParaRPr lang="en-US"/>
          </a:p>
        </p:txBody>
      </p:sp>
      <p:sp>
        <p:nvSpPr>
          <p:cNvPr id="31749" name="Rectangle 5"/>
          <p:cNvSpPr>
            <a:spLocks noGrp="1" noChangeArrowheads="1"/>
          </p:cNvSpPr>
          <p:nvPr>
            <p:ph type="sldNum" sz="quarter" idx="3"/>
          </p:nvPr>
        </p:nvSpPr>
        <p:spPr bwMode="auto">
          <a:xfrm>
            <a:off x="4145280" y="9120813"/>
            <a:ext cx="3169920" cy="480387"/>
          </a:xfrm>
          <a:prstGeom prst="rect">
            <a:avLst/>
          </a:prstGeom>
          <a:noFill/>
          <a:ln w="9525">
            <a:noFill/>
            <a:miter lim="800000"/>
            <a:headEnd/>
            <a:tailEnd/>
          </a:ln>
          <a:effectLst/>
        </p:spPr>
        <p:txBody>
          <a:bodyPr vert="horz" wrap="square" lIns="97346" tIns="48673" rIns="97346" bIns="48673" numCol="1" anchor="b" anchorCtr="0" compatLnSpc="1">
            <a:prstTxWarp prst="textNoShape">
              <a:avLst/>
            </a:prstTxWarp>
          </a:bodyPr>
          <a:lstStyle>
            <a:lvl1pPr algn="r" defTabSz="974091" eaLnBrk="1" hangingPunct="1">
              <a:defRPr sz="1300">
                <a:latin typeface="Comic Sans MS" pitchFamily="66" charset="0"/>
              </a:defRPr>
            </a:lvl1pPr>
          </a:lstStyle>
          <a:p>
            <a:pPr>
              <a:defRPr/>
            </a:pPr>
            <a:fld id="{F17871E9-70A5-42C6-AF95-9C67AFE7A1B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169920" cy="4803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l" eaLnBrk="1" hangingPunct="1">
              <a:defRPr sz="1300">
                <a:latin typeface="Times New Roman" pitchFamily="18" charset="0"/>
              </a:defRPr>
            </a:lvl1pPr>
          </a:lstStyle>
          <a:p>
            <a:pPr>
              <a:defRPr/>
            </a:pPr>
            <a:endParaRPr lang="en-US"/>
          </a:p>
        </p:txBody>
      </p:sp>
      <p:sp>
        <p:nvSpPr>
          <p:cNvPr id="68611" name="Rectangle 3"/>
          <p:cNvSpPr>
            <a:spLocks noGrp="1" noChangeArrowheads="1"/>
          </p:cNvSpPr>
          <p:nvPr>
            <p:ph type="dt" idx="1"/>
          </p:nvPr>
        </p:nvSpPr>
        <p:spPr bwMode="auto">
          <a:xfrm>
            <a:off x="4143587" y="0"/>
            <a:ext cx="3169920" cy="4803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eaLnBrk="1" hangingPunct="1">
              <a:defRPr sz="1300">
                <a:latin typeface="Times New Roman" pitchFamily="18"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731520" y="4561226"/>
            <a:ext cx="5852160" cy="4320213"/>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8614" name="Rectangle 6"/>
          <p:cNvSpPr>
            <a:spLocks noGrp="1" noChangeArrowheads="1"/>
          </p:cNvSpPr>
          <p:nvPr>
            <p:ph type="ftr" sz="quarter" idx="4"/>
          </p:nvPr>
        </p:nvSpPr>
        <p:spPr bwMode="auto">
          <a:xfrm>
            <a:off x="0" y="9119173"/>
            <a:ext cx="3169920" cy="480388"/>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l" eaLnBrk="1" hangingPunct="1">
              <a:defRPr sz="1300">
                <a:latin typeface="Times New Roman" pitchFamily="18" charset="0"/>
              </a:defRPr>
            </a:lvl1pPr>
          </a:lstStyle>
          <a:p>
            <a:pPr>
              <a:defRPr/>
            </a:pPr>
            <a:endParaRPr lang="en-US"/>
          </a:p>
        </p:txBody>
      </p:sp>
      <p:sp>
        <p:nvSpPr>
          <p:cNvPr id="68615" name="Rectangle 7"/>
          <p:cNvSpPr>
            <a:spLocks noGrp="1" noChangeArrowheads="1"/>
          </p:cNvSpPr>
          <p:nvPr>
            <p:ph type="sldNum" sz="quarter" idx="5"/>
          </p:nvPr>
        </p:nvSpPr>
        <p:spPr bwMode="auto">
          <a:xfrm>
            <a:off x="4143587" y="9119173"/>
            <a:ext cx="3169920" cy="480388"/>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eaLnBrk="1" hangingPunct="1">
              <a:defRPr sz="1300">
                <a:latin typeface="Times New Roman" pitchFamily="18" charset="0"/>
              </a:defRPr>
            </a:lvl1pPr>
          </a:lstStyle>
          <a:p>
            <a:pPr>
              <a:defRPr/>
            </a:pPr>
            <a:fld id="{F1EAC81E-951A-422A-A9F9-C14B44C7CBC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15F382A3-5BC8-4FBE-9A56-F9B9171A8007}" type="slidenum">
              <a:rPr lang="en-US" smtClean="0"/>
              <a:pPr/>
              <a:t>1</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xfrm>
            <a:off x="975360" y="4561226"/>
            <a:ext cx="5364480" cy="4320213"/>
          </a:xfrm>
          <a:noFill/>
          <a:ln/>
        </p:spPr>
        <p:txBody>
          <a:bodyPr/>
          <a:lstStyle/>
          <a:p>
            <a:pPr marL="119684" indent="-119684"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a:bodyPr>
          <a:lstStyle/>
          <a:p>
            <a:pPr eaLnBrk="1" hangingPunct="1">
              <a:defRPr/>
            </a:pPr>
            <a:r>
              <a:rPr lang="en-US" dirty="0" smtClean="0"/>
              <a:t> The purpose of an agreement is to outline responsibilities between two parties. </a:t>
            </a:r>
          </a:p>
          <a:p>
            <a:pPr eaLnBrk="1" hangingPunct="1">
              <a:defRPr/>
            </a:pPr>
            <a:r>
              <a:rPr lang="en-US" b="1" dirty="0" smtClean="0"/>
              <a:t>Air Force</a:t>
            </a:r>
          </a:p>
          <a:p>
            <a:pPr eaLnBrk="1" hangingPunct="1">
              <a:defRPr/>
            </a:pPr>
            <a:r>
              <a:rPr lang="en-US" dirty="0" smtClean="0"/>
              <a:t>Support agreements administered by the Air Force are normally documented on DD Form</a:t>
            </a:r>
          </a:p>
          <a:p>
            <a:pPr eaLnBrk="1" hangingPunct="1">
              <a:defRPr/>
            </a:pPr>
            <a:r>
              <a:rPr lang="en-US" dirty="0" smtClean="0"/>
              <a:t>1144 fall into the following principal categories:</a:t>
            </a:r>
          </a:p>
          <a:p>
            <a:pPr eaLnBrk="1" hangingPunct="1">
              <a:defRPr/>
            </a:pPr>
            <a:r>
              <a:rPr lang="en-US" dirty="0" smtClean="0"/>
              <a:t>Air Force to Air Force, known as Intra-service Agreements (to include Air Force Reserve Command</a:t>
            </a:r>
          </a:p>
          <a:p>
            <a:pPr eaLnBrk="1" hangingPunct="1">
              <a:defRPr/>
            </a:pPr>
            <a:r>
              <a:rPr lang="en-US" dirty="0" smtClean="0"/>
              <a:t>(AFRC) and Air National Guard (ANG)).</a:t>
            </a:r>
          </a:p>
          <a:p>
            <a:pPr eaLnBrk="1" hangingPunct="1">
              <a:defRPr/>
            </a:pPr>
            <a:r>
              <a:rPr lang="en-US" dirty="0" smtClean="0"/>
              <a:t>Air Force to other Service or </a:t>
            </a:r>
            <a:r>
              <a:rPr lang="en-US" dirty="0" err="1" smtClean="0"/>
              <a:t>DoD</a:t>
            </a:r>
            <a:r>
              <a:rPr lang="en-US" dirty="0" smtClean="0"/>
              <a:t> components, known as Inter-service Agreements.</a:t>
            </a:r>
          </a:p>
          <a:p>
            <a:pPr eaLnBrk="1" hangingPunct="1">
              <a:defRPr/>
            </a:pPr>
            <a:r>
              <a:rPr lang="en-US" dirty="0" smtClean="0"/>
              <a:t>Air Force to other non-</a:t>
            </a:r>
            <a:r>
              <a:rPr lang="en-US" dirty="0" err="1" smtClean="0"/>
              <a:t>DoD</a:t>
            </a:r>
            <a:r>
              <a:rPr lang="en-US" dirty="0" smtClean="0"/>
              <a:t> Federal activities, known as Intra-governmental Agreements.</a:t>
            </a:r>
          </a:p>
          <a:p>
            <a:pPr eaLnBrk="1" hangingPunct="1">
              <a:defRPr/>
            </a:pPr>
            <a:r>
              <a:rPr lang="en-US" dirty="0" smtClean="0"/>
              <a:t>Air Force to other non-Federal activities, excluding private or commercial enterprises.</a:t>
            </a:r>
          </a:p>
          <a:p>
            <a:pPr eaLnBrk="1" hangingPunct="1">
              <a:defRPr/>
            </a:pPr>
            <a:endParaRPr lang="en-US" b="1" dirty="0" smtClean="0"/>
          </a:p>
          <a:p>
            <a:pPr eaLnBrk="1" hangingPunct="1">
              <a:defRPr/>
            </a:pPr>
            <a:endParaRPr lang="en-US" dirty="0"/>
          </a:p>
        </p:txBody>
      </p:sp>
      <p:sp>
        <p:nvSpPr>
          <p:cNvPr id="21508" name="Slide Number Placeholder 3"/>
          <p:cNvSpPr>
            <a:spLocks noGrp="1"/>
          </p:cNvSpPr>
          <p:nvPr>
            <p:ph type="sldNum" sz="quarter" idx="5"/>
          </p:nvPr>
        </p:nvSpPr>
        <p:spPr>
          <a:noFill/>
        </p:spPr>
        <p:txBody>
          <a:bodyPr/>
          <a:lstStyle/>
          <a:p>
            <a:fld id="{3388BD9C-1853-410F-9C87-6560AE93BF84}" type="slidenum">
              <a:rPr lang="en-US" smtClean="0"/>
              <a:pPr/>
              <a:t>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eaLnBrk="1" hangingPunct="1">
              <a:defRPr/>
            </a:pPr>
            <a:r>
              <a:rPr lang="en-US" dirty="0" smtClean="0"/>
              <a:t>Functional Area MOA/MOUs. MOA/MOUs can be used between functional areas to</a:t>
            </a:r>
          </a:p>
          <a:p>
            <a:pPr eaLnBrk="1" hangingPunct="1">
              <a:defRPr/>
            </a:pPr>
            <a:r>
              <a:rPr lang="en-US" dirty="0" smtClean="0"/>
              <a:t>document mutually agreed areas of responsibility, such as:</a:t>
            </a:r>
          </a:p>
          <a:p>
            <a:pPr eaLnBrk="1" hangingPunct="1">
              <a:defRPr/>
            </a:pPr>
            <a:r>
              <a:rPr lang="en-US" dirty="0" smtClean="0"/>
              <a:t>• Statement of facts.</a:t>
            </a:r>
          </a:p>
          <a:p>
            <a:pPr eaLnBrk="1" hangingPunct="1">
              <a:defRPr/>
            </a:pPr>
            <a:r>
              <a:rPr lang="en-US" dirty="0" smtClean="0"/>
              <a:t>• Intentions.</a:t>
            </a:r>
          </a:p>
          <a:p>
            <a:pPr eaLnBrk="1" hangingPunct="1">
              <a:defRPr/>
            </a:pPr>
            <a:r>
              <a:rPr lang="en-US" dirty="0" smtClean="0"/>
              <a:t>• Procedures.</a:t>
            </a:r>
          </a:p>
          <a:p>
            <a:pPr eaLnBrk="1" hangingPunct="1">
              <a:defRPr/>
            </a:pPr>
            <a:r>
              <a:rPr lang="en-US" dirty="0" smtClean="0"/>
              <a:t>• Policies for future actions.</a:t>
            </a:r>
          </a:p>
          <a:p>
            <a:pPr eaLnBrk="1" hangingPunct="1">
              <a:defRPr/>
            </a:pPr>
            <a:r>
              <a:rPr lang="en-US" dirty="0" smtClean="0"/>
              <a:t>The functional Office of Primary Responsibility (OPR) (e.g. Civil Engineers, Security Forces) will</a:t>
            </a:r>
          </a:p>
          <a:p>
            <a:pPr eaLnBrk="1" hangingPunct="1">
              <a:defRPr/>
            </a:pPr>
            <a:r>
              <a:rPr lang="en-US" dirty="0" smtClean="0"/>
              <a:t>usually draft, sign and maintain these documents, which are procedural or technical in nature and will</a:t>
            </a:r>
          </a:p>
          <a:p>
            <a:pPr eaLnBrk="1" hangingPunct="1">
              <a:defRPr/>
            </a:pPr>
            <a:r>
              <a:rPr lang="en-US" dirty="0" smtClean="0"/>
              <a:t>not initiate the obligation of funds or manpower for recurring support.</a:t>
            </a:r>
          </a:p>
          <a:p>
            <a:pPr>
              <a:defRPr/>
            </a:pPr>
            <a:r>
              <a:rPr lang="en-US" dirty="0" smtClean="0"/>
              <a:t>--</a:t>
            </a:r>
            <a:r>
              <a:rPr lang="en-US" b="1" dirty="0" smtClean="0"/>
              <a:t>Manpower</a:t>
            </a:r>
            <a:r>
              <a:rPr lang="en-US" dirty="0" smtClean="0"/>
              <a:t>:</a:t>
            </a:r>
          </a:p>
          <a:p>
            <a:pPr>
              <a:defRPr/>
            </a:pPr>
            <a:r>
              <a:rPr lang="en-US" dirty="0" smtClean="0"/>
              <a:t>Provides policy and guidance to installation Manpower and Organization Flights for support</a:t>
            </a:r>
          </a:p>
          <a:p>
            <a:pPr>
              <a:defRPr/>
            </a:pPr>
            <a:r>
              <a:rPr lang="en-US" dirty="0" smtClean="0"/>
              <a:t>agreements and related manpower impact assessments.</a:t>
            </a:r>
          </a:p>
          <a:p>
            <a:pPr>
              <a:defRPr/>
            </a:pPr>
            <a:endParaRPr lang="en-US" dirty="0" smtClean="0"/>
          </a:p>
          <a:p>
            <a:pPr>
              <a:defRPr/>
            </a:pPr>
            <a:r>
              <a:rPr lang="en-US" dirty="0" smtClean="0"/>
              <a:t>Validates the manpower annex to support agreements and initiates action to ensure transfer</a:t>
            </a:r>
          </a:p>
          <a:p>
            <a:pPr>
              <a:defRPr/>
            </a:pPr>
            <a:r>
              <a:rPr lang="en-US" dirty="0" smtClean="0"/>
              <a:t>of the agreed to manpower resources from or to the appropriate MAJCOM.</a:t>
            </a:r>
          </a:p>
          <a:p>
            <a:pPr>
              <a:defRPr/>
            </a:pPr>
            <a:endParaRPr lang="en-US" dirty="0" smtClean="0"/>
          </a:p>
          <a:p>
            <a:pPr>
              <a:defRPr/>
            </a:pPr>
            <a:r>
              <a:rPr lang="en-US" dirty="0" smtClean="0"/>
              <a:t>Civil Engineer. Establishes guidance to cover real property sustainment, restoration and modernization,</a:t>
            </a:r>
          </a:p>
          <a:p>
            <a:pPr>
              <a:defRPr/>
            </a:pPr>
            <a:r>
              <a:rPr lang="en-US" dirty="0" smtClean="0"/>
              <a:t>environmental concerns, utilities support, real property services, support, fire protection</a:t>
            </a:r>
          </a:p>
          <a:p>
            <a:pPr>
              <a:defRPr/>
            </a:pPr>
            <a:r>
              <a:rPr lang="en-US" dirty="0" smtClean="0"/>
              <a:t>and crash rescue support, explosive ordnance disposal support, full-spectrum threat response, and</a:t>
            </a:r>
          </a:p>
          <a:p>
            <a:pPr>
              <a:defRPr/>
            </a:pPr>
            <a:r>
              <a:rPr lang="en-US" dirty="0" smtClean="0"/>
              <a:t>other civil engineer issues in MAJCOM instructions as necessary.</a:t>
            </a:r>
          </a:p>
          <a:p>
            <a:pPr>
              <a:defRPr/>
            </a:pPr>
            <a:endParaRPr lang="en-US" dirty="0" smtClean="0"/>
          </a:p>
          <a:p>
            <a:pPr>
              <a:defRPr/>
            </a:pPr>
            <a:endParaRPr lang="en-US" dirty="0" smtClean="0"/>
          </a:p>
          <a:p>
            <a:pPr>
              <a:defRPr/>
            </a:pPr>
            <a:r>
              <a:rPr lang="en-US" dirty="0" smtClean="0"/>
              <a:t>Security Forces. Establishes guidance to cover security concerns in MAJCOM instructions as</a:t>
            </a:r>
          </a:p>
          <a:p>
            <a:pPr>
              <a:defRPr/>
            </a:pPr>
            <a:r>
              <a:rPr lang="en-US" dirty="0" smtClean="0"/>
              <a:t>necessary.</a:t>
            </a:r>
          </a:p>
          <a:p>
            <a:pPr>
              <a:defRPr/>
            </a:pPr>
            <a:endParaRPr lang="en-US" dirty="0" smtClean="0"/>
          </a:p>
          <a:p>
            <a:pPr>
              <a:defRPr/>
            </a:pPr>
            <a:r>
              <a:rPr lang="en-US" dirty="0" smtClean="0"/>
              <a:t> Other Functional Managers. Establish guidance to be included in MAJCOM instructions as</a:t>
            </a:r>
          </a:p>
          <a:p>
            <a:pPr>
              <a:defRPr/>
            </a:pPr>
            <a:r>
              <a:rPr lang="en-US" dirty="0" smtClean="0"/>
              <a:t>Necessary.</a:t>
            </a:r>
          </a:p>
          <a:p>
            <a:pPr eaLnBrk="1" hangingPunct="1">
              <a:defRPr/>
            </a:pPr>
            <a:endParaRPr lang="en-US" dirty="0" smtClean="0"/>
          </a:p>
          <a:p>
            <a:pPr>
              <a:defRPr/>
            </a:pPr>
            <a:r>
              <a:rPr lang="en-US" b="1" dirty="0" smtClean="0"/>
              <a:t>Drafting - Manpower and Organization Responsibilities.</a:t>
            </a:r>
          </a:p>
          <a:p>
            <a:pPr>
              <a:defRPr/>
            </a:pPr>
            <a:r>
              <a:rPr lang="en-US" dirty="0" smtClean="0"/>
              <a:t>The installation Manpower and Organization Flight identifies required manpower in the manpower</a:t>
            </a:r>
          </a:p>
          <a:p>
            <a:pPr>
              <a:defRPr/>
            </a:pPr>
            <a:r>
              <a:rPr lang="en-US" dirty="0" smtClean="0"/>
              <a:t>annex to support the additional workload. </a:t>
            </a:r>
            <a:endParaRPr lang="en-US" b="1" dirty="0" smtClean="0"/>
          </a:p>
          <a:p>
            <a:pPr>
              <a:defRPr/>
            </a:pPr>
            <a:endParaRPr lang="en-US" dirty="0" smtClean="0"/>
          </a:p>
          <a:p>
            <a:pPr>
              <a:defRPr/>
            </a:pPr>
            <a:r>
              <a:rPr lang="en-US" dirty="0" smtClean="0"/>
              <a:t>The manpower annex will detail the following:</a:t>
            </a:r>
          </a:p>
          <a:p>
            <a:pPr>
              <a:defRPr/>
            </a:pPr>
            <a:endParaRPr lang="en-US" dirty="0" smtClean="0"/>
          </a:p>
          <a:p>
            <a:pPr>
              <a:defRPr/>
            </a:pPr>
            <a:r>
              <a:rPr lang="en-US" dirty="0" smtClean="0"/>
              <a:t>Computation method.</a:t>
            </a:r>
          </a:p>
          <a:p>
            <a:pPr>
              <a:defRPr/>
            </a:pPr>
            <a:endParaRPr lang="en-US" dirty="0" smtClean="0"/>
          </a:p>
          <a:p>
            <a:pPr>
              <a:defRPr/>
            </a:pPr>
            <a:r>
              <a:rPr lang="en-US" dirty="0" smtClean="0"/>
              <a:t>Man-hour or manpower impact by functional area/support category.</a:t>
            </a:r>
          </a:p>
          <a:p>
            <a:pPr>
              <a:defRPr/>
            </a:pPr>
            <a:endParaRPr lang="en-US" dirty="0" smtClean="0"/>
          </a:p>
          <a:p>
            <a:pPr>
              <a:defRPr/>
            </a:pPr>
            <a:r>
              <a:rPr lang="en-US" dirty="0" smtClean="0"/>
              <a:t>Total manpower impact in whole numbers.</a:t>
            </a:r>
          </a:p>
          <a:p>
            <a:pPr>
              <a:defRPr/>
            </a:pPr>
            <a:endParaRPr lang="en-US" dirty="0" smtClean="0"/>
          </a:p>
          <a:p>
            <a:pPr>
              <a:defRPr/>
            </a:pPr>
            <a:r>
              <a:rPr lang="en-US" dirty="0" smtClean="0"/>
              <a:t>Current Air Force Functional Account Codes and Air Force Manpower Standards do not correlate</a:t>
            </a:r>
          </a:p>
          <a:p>
            <a:pPr>
              <a:defRPr/>
            </a:pPr>
            <a:r>
              <a:rPr lang="en-US" dirty="0" smtClean="0"/>
              <a:t>to support categories in </a:t>
            </a:r>
            <a:r>
              <a:rPr lang="en-US" dirty="0" err="1" smtClean="0"/>
              <a:t>DoDI</a:t>
            </a:r>
            <a:r>
              <a:rPr lang="en-US" dirty="0" smtClean="0"/>
              <a:t> 4000.19. Manpower impacts will be based on:</a:t>
            </a:r>
          </a:p>
          <a:p>
            <a:pPr>
              <a:defRPr/>
            </a:pPr>
            <a:endParaRPr lang="en-US" dirty="0" smtClean="0"/>
          </a:p>
          <a:p>
            <a:pPr>
              <a:defRPr/>
            </a:pPr>
            <a:r>
              <a:rPr lang="en-US" dirty="0" smtClean="0"/>
              <a:t>Specific provision of the agreement</a:t>
            </a:r>
          </a:p>
          <a:p>
            <a:pPr eaLnBrk="1" hangingPunct="1">
              <a:defRPr/>
            </a:pPr>
            <a:r>
              <a:rPr lang="en-US" b="1" dirty="0" smtClean="0"/>
              <a:t>SAM (support agreement manager) </a:t>
            </a:r>
          </a:p>
          <a:p>
            <a:pPr>
              <a:defRPr/>
            </a:pPr>
            <a:r>
              <a:rPr lang="en-US" dirty="0" smtClean="0"/>
              <a:t>Reviews agreements, at least annually, as part of the annual budgeting process to assess</a:t>
            </a:r>
          </a:p>
          <a:p>
            <a:pPr>
              <a:defRPr/>
            </a:pPr>
            <a:r>
              <a:rPr lang="en-US" dirty="0" smtClean="0"/>
              <a:t>reimbursement requirements. Identifies to FM (financial management)  significant changes in factors affecting the cost of</a:t>
            </a:r>
          </a:p>
          <a:p>
            <a:pPr>
              <a:defRPr/>
            </a:pPr>
            <a:r>
              <a:rPr lang="en-US" dirty="0" smtClean="0"/>
              <a:t>providing support.</a:t>
            </a:r>
          </a:p>
          <a:p>
            <a:pPr>
              <a:defRPr/>
            </a:pPr>
            <a:endParaRPr lang="en-US" b="1" dirty="0" smtClean="0"/>
          </a:p>
          <a:p>
            <a:pPr>
              <a:defRPr/>
            </a:pPr>
            <a:r>
              <a:rPr lang="en-US" b="1" dirty="0" smtClean="0"/>
              <a:t>Security Forces </a:t>
            </a:r>
          </a:p>
          <a:p>
            <a:pPr>
              <a:defRPr/>
            </a:pPr>
            <a:r>
              <a:rPr lang="en-US" dirty="0" smtClean="0"/>
              <a:t>SF will conduct all required reviews, focused on security concerns (force protection, resource</a:t>
            </a:r>
          </a:p>
          <a:p>
            <a:pPr>
              <a:defRPr/>
            </a:pPr>
            <a:r>
              <a:rPr lang="en-US" dirty="0" smtClean="0"/>
              <a:t>protection, weapon system security, information security, industrial security, weapon storage, law</a:t>
            </a:r>
          </a:p>
          <a:p>
            <a:pPr>
              <a:defRPr/>
            </a:pPr>
            <a:r>
              <a:rPr lang="en-US" dirty="0" smtClean="0"/>
              <a:t>enforcement and related security services) and will coordinate on the SA during the initial review</a:t>
            </a:r>
          </a:p>
          <a:p>
            <a:pPr>
              <a:defRPr/>
            </a:pPr>
            <a:r>
              <a:rPr lang="en-US" dirty="0" smtClean="0"/>
              <a:t>cycle. Additional reviews are only required if issues (security concerns) arise during the review process.</a:t>
            </a:r>
          </a:p>
          <a:p>
            <a:pPr>
              <a:defRPr/>
            </a:pPr>
            <a:r>
              <a:rPr lang="en-US" dirty="0" smtClean="0"/>
              <a:t>The review of SA will be completed by the SF FAAC. An additional signature from the Security</a:t>
            </a:r>
          </a:p>
          <a:p>
            <a:pPr>
              <a:defRPr/>
            </a:pPr>
            <a:r>
              <a:rPr lang="en-US" dirty="0" smtClean="0"/>
              <a:t>Forces Squadron Commander (or Commander designate) is not required on the DD Form 1144.</a:t>
            </a:r>
          </a:p>
          <a:p>
            <a:pPr>
              <a:defRPr/>
            </a:pPr>
            <a:endParaRPr lang="en-US" b="1" dirty="0" smtClean="0"/>
          </a:p>
          <a:p>
            <a:pPr>
              <a:defRPr/>
            </a:pPr>
            <a:r>
              <a:rPr lang="en-US" b="1" dirty="0" smtClean="0"/>
              <a:t>Instillation Staff Judge Advocate (SJA)</a:t>
            </a:r>
          </a:p>
          <a:p>
            <a:pPr>
              <a:defRPr/>
            </a:pPr>
            <a:endParaRPr lang="en-US" b="1" dirty="0" smtClean="0"/>
          </a:p>
          <a:p>
            <a:pPr>
              <a:defRPr/>
            </a:pPr>
            <a:r>
              <a:rPr lang="en-US" dirty="0" smtClean="0"/>
              <a:t>SJA will conduct all required reviews for legal concerns and approval during the initial review</a:t>
            </a:r>
          </a:p>
          <a:p>
            <a:pPr>
              <a:defRPr/>
            </a:pPr>
            <a:r>
              <a:rPr lang="en-US" dirty="0" smtClean="0"/>
              <a:t>cycle. The review of the SA will be completed by the SJA or the SJA’s designee.</a:t>
            </a:r>
            <a:endParaRPr lang="en-US" b="1" dirty="0" smtClean="0"/>
          </a:p>
          <a:p>
            <a:pPr>
              <a:defRPr/>
            </a:pPr>
            <a:endParaRPr lang="en-US" b="1" dirty="0" smtClean="0"/>
          </a:p>
          <a:p>
            <a:pPr eaLnBrk="1" hangingPunct="1">
              <a:defRPr/>
            </a:pPr>
            <a:r>
              <a:rPr lang="en-US" dirty="0" smtClean="0"/>
              <a:t>Most MOAs and MOUs are used to define areas of broad agreement between two or more parties.</a:t>
            </a:r>
          </a:p>
          <a:p>
            <a:pPr eaLnBrk="1" hangingPunct="1">
              <a:defRPr/>
            </a:pPr>
            <a:r>
              <a:rPr lang="en-US" dirty="0" smtClean="0"/>
              <a:t>MOAs are memorandums that define general areas of conditional agreement between two or</a:t>
            </a:r>
          </a:p>
          <a:p>
            <a:pPr eaLnBrk="1" hangingPunct="1">
              <a:defRPr/>
            </a:pPr>
            <a:r>
              <a:rPr lang="en-US" dirty="0" smtClean="0"/>
              <a:t>more parties – the actions of the other party depend on what the other party does (e.g., one party agrees to provide support if the other party provides the materials). MOUs are memorandums that define general areas of understanding between two or more parties – explains what each party plans to do; however, what each party does is not dependent on the actions of the other party (e.g., does not require reimbursement or other support from receiver)</a:t>
            </a:r>
          </a:p>
          <a:p>
            <a:pPr eaLnBrk="1" hangingPunct="1">
              <a:defRPr/>
            </a:pPr>
            <a:endParaRPr lang="en-US" dirty="0" smtClean="0"/>
          </a:p>
          <a:p>
            <a:pPr eaLnBrk="1" hangingPunct="1">
              <a:defRPr/>
            </a:pPr>
            <a:endParaRPr lang="en-US" dirty="0"/>
          </a:p>
        </p:txBody>
      </p:sp>
      <p:sp>
        <p:nvSpPr>
          <p:cNvPr id="22532" name="Slide Number Placeholder 3"/>
          <p:cNvSpPr>
            <a:spLocks noGrp="1"/>
          </p:cNvSpPr>
          <p:nvPr>
            <p:ph type="sldNum" sz="quarter" idx="5"/>
          </p:nvPr>
        </p:nvSpPr>
        <p:spPr>
          <a:noFill/>
        </p:spPr>
        <p:txBody>
          <a:bodyPr/>
          <a:lstStyle/>
          <a:p>
            <a:fld id="{4D4266AB-654E-4027-AAE7-48B67E26920E}" type="slidenum">
              <a:rPr lang="en-US" smtClean="0"/>
              <a:pPr/>
              <a:t>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r>
              <a:rPr lang="en-US" smtClean="0"/>
              <a:t>Define the initial POC then go through the process from there where they might have to get additional POCs such as: </a:t>
            </a:r>
          </a:p>
          <a:p>
            <a:endParaRPr lang="en-US" smtClean="0"/>
          </a:p>
          <a:p>
            <a:r>
              <a:rPr lang="en-US" smtClean="0"/>
              <a:t>Installation Staff Judge Advocate</a:t>
            </a:r>
          </a:p>
          <a:p>
            <a:endParaRPr lang="en-US" smtClean="0"/>
          </a:p>
          <a:p>
            <a:r>
              <a:rPr lang="en-US" smtClean="0"/>
              <a:t>Financial Management/Comptroller  </a:t>
            </a:r>
          </a:p>
          <a:p>
            <a:endParaRPr lang="en-US" smtClean="0"/>
          </a:p>
          <a:p>
            <a:r>
              <a:rPr lang="en-US" smtClean="0"/>
              <a:t>Contracting</a:t>
            </a:r>
          </a:p>
          <a:p>
            <a:endParaRPr lang="en-US" smtClean="0"/>
          </a:p>
          <a:p>
            <a:r>
              <a:rPr lang="en-US" smtClean="0"/>
              <a:t>Will you possibly need a translator? </a:t>
            </a:r>
          </a:p>
          <a:p>
            <a:endParaRPr lang="en-US" smtClean="0"/>
          </a:p>
          <a:p>
            <a:endParaRPr lang="en-US" smtClean="0"/>
          </a:p>
        </p:txBody>
      </p:sp>
      <p:sp>
        <p:nvSpPr>
          <p:cNvPr id="23556" name="Slide Number Placeholder 3"/>
          <p:cNvSpPr>
            <a:spLocks noGrp="1"/>
          </p:cNvSpPr>
          <p:nvPr>
            <p:ph type="sldNum" sz="quarter" idx="5"/>
          </p:nvPr>
        </p:nvSpPr>
        <p:spPr>
          <a:noFill/>
        </p:spPr>
        <p:txBody>
          <a:bodyPr/>
          <a:lstStyle/>
          <a:p>
            <a:fld id="{7D846673-6391-4BA7-89F5-F021E063855F}" type="slidenum">
              <a:rPr lang="en-US" smtClean="0"/>
              <a:pPr/>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r>
              <a:rPr lang="en-US" smtClean="0"/>
              <a:t>Refer to the roles, and the SJA position. </a:t>
            </a:r>
          </a:p>
        </p:txBody>
      </p:sp>
      <p:sp>
        <p:nvSpPr>
          <p:cNvPr id="24580" name="Slide Number Placeholder 3"/>
          <p:cNvSpPr>
            <a:spLocks noGrp="1"/>
          </p:cNvSpPr>
          <p:nvPr>
            <p:ph type="sldNum" sz="quarter" idx="5"/>
          </p:nvPr>
        </p:nvSpPr>
        <p:spPr>
          <a:noFill/>
        </p:spPr>
        <p:txBody>
          <a:bodyPr/>
          <a:lstStyle/>
          <a:p>
            <a:fld id="{D79C5B0C-BBA0-476F-9E7D-59C9D4719CBA}" type="slidenum">
              <a:rPr lang="en-US" smtClean="0"/>
              <a:pPr/>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en-US" dirty="0" smtClean="0"/>
              <a:t>Some examples of other agreements: </a:t>
            </a:r>
          </a:p>
          <a:p>
            <a:pPr>
              <a:defRPr/>
            </a:pPr>
            <a:endParaRPr lang="en-US" dirty="0" smtClean="0"/>
          </a:p>
          <a:p>
            <a:pPr>
              <a:defRPr/>
            </a:pPr>
            <a:r>
              <a:rPr lang="en-US" dirty="0" smtClean="0"/>
              <a:t>Support to </a:t>
            </a:r>
            <a:r>
              <a:rPr lang="en-US" dirty="0" err="1" smtClean="0"/>
              <a:t>DoD</a:t>
            </a:r>
            <a:r>
              <a:rPr lang="en-US" dirty="0" smtClean="0"/>
              <a:t> contractors. If base support is required beyond what is identified in a Request</a:t>
            </a:r>
          </a:p>
          <a:p>
            <a:pPr>
              <a:defRPr/>
            </a:pPr>
            <a:r>
              <a:rPr lang="en-US" dirty="0" smtClean="0"/>
              <a:t>for Proposal (RFP) or contract, the </a:t>
            </a:r>
            <a:r>
              <a:rPr lang="en-US" dirty="0" err="1" smtClean="0"/>
              <a:t>offerer</a:t>
            </a:r>
            <a:r>
              <a:rPr lang="en-US" dirty="0" smtClean="0"/>
              <a:t> or contractor formally requests the specified base support be incorporated into the RFP or contract. The request is submitted to the Contracting Officer who issued the contract or RFP. If the Contracting Officer agrees to the request, then it is documented in a contract not a support agreement. MOAs, MOUs or Support Agreements will not be used to amend or change contracts.</a:t>
            </a:r>
          </a:p>
          <a:p>
            <a:pPr>
              <a:defRPr/>
            </a:pPr>
            <a:endParaRPr lang="en-US" dirty="0" smtClean="0"/>
          </a:p>
          <a:p>
            <a:pPr>
              <a:defRPr/>
            </a:pPr>
            <a:r>
              <a:rPr lang="en-US" dirty="0" smtClean="0"/>
              <a:t>Agreements In Lieu of War or Contingency Plans. Support agreements are not a suitable means</a:t>
            </a:r>
          </a:p>
          <a:p>
            <a:pPr>
              <a:defRPr/>
            </a:pPr>
            <a:r>
              <a:rPr lang="en-US" dirty="0" smtClean="0"/>
              <a:t>to document support for war, Operations Other Than War (OOTW) or exercise requirements, which should be documented in the appropriate plan (e.g. support/operational/ deployment plans). </a:t>
            </a:r>
            <a:endParaRPr lang="en-US" dirty="0"/>
          </a:p>
        </p:txBody>
      </p:sp>
      <p:sp>
        <p:nvSpPr>
          <p:cNvPr id="25604" name="Slide Number Placeholder 3"/>
          <p:cNvSpPr>
            <a:spLocks noGrp="1"/>
          </p:cNvSpPr>
          <p:nvPr>
            <p:ph type="sldNum" sz="quarter" idx="5"/>
          </p:nvPr>
        </p:nvSpPr>
        <p:spPr>
          <a:noFill/>
        </p:spPr>
        <p:txBody>
          <a:bodyPr/>
          <a:lstStyle/>
          <a:p>
            <a:fld id="{C5EA86D9-1A91-41DC-80D0-C00CEEE6DC16}" type="slidenum">
              <a:rPr lang="en-US" smtClean="0"/>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r>
              <a:rPr lang="en-US" smtClean="0"/>
              <a:t>If an agreement is unilaterally terminated, suspended or significantly modified with less than</a:t>
            </a:r>
          </a:p>
          <a:p>
            <a:r>
              <a:rPr lang="en-US" smtClean="0"/>
              <a:t>180 days notice to other parties of the agreement, the unilateral party may be billed by affected parties for reimbursement of unavoidable termination or re-procurement expenses incurred up to 180 days in following the written notification.</a:t>
            </a:r>
          </a:p>
          <a:p>
            <a:endParaRPr lang="en-US" smtClean="0"/>
          </a:p>
          <a:p>
            <a:r>
              <a:rPr lang="en-US" smtClean="0"/>
              <a:t>Installation SAMs are to notify HQ USAF/ILGC, through their MAJCOM SAMs, prior to the</a:t>
            </a:r>
          </a:p>
          <a:p>
            <a:r>
              <a:rPr lang="en-US" smtClean="0"/>
              <a:t>issue of any unilateral termination notice</a:t>
            </a:r>
          </a:p>
        </p:txBody>
      </p:sp>
      <p:sp>
        <p:nvSpPr>
          <p:cNvPr id="26628" name="Slide Number Placeholder 3"/>
          <p:cNvSpPr>
            <a:spLocks noGrp="1"/>
          </p:cNvSpPr>
          <p:nvPr>
            <p:ph type="sldNum" sz="quarter" idx="5"/>
          </p:nvPr>
        </p:nvSpPr>
        <p:spPr>
          <a:noFill/>
        </p:spPr>
        <p:txBody>
          <a:bodyPr/>
          <a:lstStyle/>
          <a:p>
            <a:fld id="{9578E707-BAC2-4DC2-9F13-A16123609D47}" type="slidenum">
              <a:rPr lang="en-US" smtClean="0"/>
              <a:pPr/>
              <a:t>10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smtClean="0"/>
          </a:p>
        </p:txBody>
      </p:sp>
      <p:sp>
        <p:nvSpPr>
          <p:cNvPr id="27652" name="Slide Number Placeholder 3"/>
          <p:cNvSpPr>
            <a:spLocks noGrp="1"/>
          </p:cNvSpPr>
          <p:nvPr>
            <p:ph type="sldNum" sz="quarter" idx="5"/>
          </p:nvPr>
        </p:nvSpPr>
        <p:spPr>
          <a:noFill/>
        </p:spPr>
        <p:txBody>
          <a:bodyPr/>
          <a:lstStyle/>
          <a:p>
            <a:fld id="{33D2E6A9-6CBC-4D15-A04B-1BDE2688AFF2}" type="slidenum">
              <a:rPr lang="en-US" smtClean="0"/>
              <a:pPr/>
              <a:t>11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70000" lnSpcReduction="20000"/>
          </a:bodyPr>
          <a:lstStyle/>
          <a:p>
            <a:pPr>
              <a:defRPr/>
            </a:pPr>
            <a:r>
              <a:rPr lang="en-US" b="1" dirty="0" smtClean="0"/>
              <a:t>			SAMPLE MOA/MOU</a:t>
            </a:r>
          </a:p>
          <a:p>
            <a:pPr>
              <a:defRPr/>
            </a:pPr>
            <a:endParaRPr lang="en-US" b="1" dirty="0" smtClean="0"/>
          </a:p>
          <a:p>
            <a:pPr>
              <a:defRPr/>
            </a:pPr>
            <a:r>
              <a:rPr lang="en-US" b="1" dirty="0" smtClean="0"/>
              <a:t>MEMORANDUM OF AGREEMENT (OR UNDERSTANDING) BETWEEN XXXX AND YYY (EXAMPLE ONLY)</a:t>
            </a:r>
          </a:p>
          <a:p>
            <a:pPr>
              <a:defRPr/>
            </a:pPr>
            <a:r>
              <a:rPr lang="en-US" b="1" dirty="0" smtClean="0"/>
              <a:t>1. PURPOSE. The purpose of this agreement is to outline responsibilities and major actions required to</a:t>
            </a:r>
          </a:p>
          <a:p>
            <a:pPr>
              <a:defRPr/>
            </a:pPr>
            <a:r>
              <a:rPr lang="en-US" dirty="0" smtClean="0"/>
              <a:t>support JCS Counter Drug Operations Involving PACAF AWACS Aircraft.</a:t>
            </a:r>
          </a:p>
          <a:p>
            <a:pPr>
              <a:defRPr/>
            </a:pPr>
            <a:r>
              <a:rPr lang="en-US" b="1" dirty="0" smtClean="0"/>
              <a:t>2. AUTHORITY. </a:t>
            </a:r>
            <a:r>
              <a:rPr lang="en-US" b="1" dirty="0" err="1" smtClean="0"/>
              <a:t>DoDI</a:t>
            </a:r>
            <a:r>
              <a:rPr lang="en-US" b="1" dirty="0" smtClean="0"/>
              <a:t> 4000.19 and other directives, as required.</a:t>
            </a:r>
          </a:p>
          <a:p>
            <a:pPr>
              <a:defRPr/>
            </a:pPr>
            <a:r>
              <a:rPr lang="en-US" b="1" dirty="0" smtClean="0"/>
              <a:t>3. GENERAL.</a:t>
            </a:r>
          </a:p>
          <a:p>
            <a:pPr>
              <a:defRPr/>
            </a:pPr>
            <a:r>
              <a:rPr lang="en-US" b="1" dirty="0" smtClean="0"/>
              <a:t>a. SCOPE. This MOA provides guidance and documents agreement on aspects for general support of</a:t>
            </a:r>
          </a:p>
          <a:p>
            <a:pPr>
              <a:defRPr/>
            </a:pPr>
            <a:r>
              <a:rPr lang="en-US" dirty="0" smtClean="0"/>
              <a:t>PACAF AWACS counter drug operations. Actions and agreements herein apply only to the participating</a:t>
            </a:r>
          </a:p>
          <a:p>
            <a:pPr>
              <a:defRPr/>
            </a:pPr>
            <a:r>
              <a:rPr lang="en-US" dirty="0" smtClean="0"/>
              <a:t>parties and are not intended to supersede existing regulations or agreements.</a:t>
            </a:r>
          </a:p>
          <a:p>
            <a:pPr>
              <a:defRPr/>
            </a:pPr>
            <a:r>
              <a:rPr lang="en-US" b="1" dirty="0" smtClean="0"/>
              <a:t>b. ASSUMPTIONS.</a:t>
            </a:r>
          </a:p>
          <a:p>
            <a:pPr>
              <a:defRPr/>
            </a:pPr>
            <a:r>
              <a:rPr lang="en-US" b="1" dirty="0" smtClean="0"/>
              <a:t>(1) ACC is the force provider. PACAF is the resource-manager.</a:t>
            </a:r>
          </a:p>
          <a:p>
            <a:pPr>
              <a:defRPr/>
            </a:pPr>
            <a:r>
              <a:rPr lang="en-US" b="1" dirty="0" smtClean="0"/>
              <a:t>(2) PACAF pro-rata support will be in augmentation of ACC forces as determined by Commander, Air</a:t>
            </a:r>
          </a:p>
          <a:p>
            <a:pPr>
              <a:defRPr/>
            </a:pPr>
            <a:r>
              <a:rPr lang="en-US" dirty="0" smtClean="0"/>
              <a:t>Combat Command (COMACC) and approved by Commander, Pacific Air Forces (PACAF/CC).</a:t>
            </a:r>
          </a:p>
          <a:p>
            <a:pPr>
              <a:defRPr/>
            </a:pPr>
            <a:r>
              <a:rPr lang="en-US" b="1" dirty="0" smtClean="0"/>
              <a:t>(3) This agreement complements the MOU between PACAF and ACC concerning continued operations</a:t>
            </a:r>
          </a:p>
          <a:p>
            <a:pPr>
              <a:defRPr/>
            </a:pPr>
            <a:r>
              <a:rPr lang="en-US" dirty="0" smtClean="0"/>
              <a:t>of AWACS in Pacific Command (PACOM).</a:t>
            </a:r>
          </a:p>
          <a:p>
            <a:pPr>
              <a:defRPr/>
            </a:pPr>
            <a:r>
              <a:rPr lang="en-US" b="1" dirty="0" smtClean="0"/>
              <a:t>4. RESPONSIBILITIES:</a:t>
            </a:r>
          </a:p>
          <a:p>
            <a:pPr>
              <a:defRPr/>
            </a:pPr>
            <a:r>
              <a:rPr lang="en-US" b="1" dirty="0" smtClean="0"/>
              <a:t>a. FINANCIAL MANAGEMENT.</a:t>
            </a:r>
          </a:p>
          <a:p>
            <a:pPr>
              <a:defRPr/>
            </a:pPr>
            <a:r>
              <a:rPr lang="en-US" b="1" dirty="0" smtClean="0"/>
              <a:t>(1) HQ PACAF/FM will: Insert statement.</a:t>
            </a:r>
          </a:p>
          <a:p>
            <a:pPr>
              <a:defRPr/>
            </a:pPr>
            <a:r>
              <a:rPr lang="en-US" b="1" dirty="0" smtClean="0"/>
              <a:t>(2) HQ ACC/FM will: Insert statement.</a:t>
            </a:r>
          </a:p>
          <a:p>
            <a:pPr>
              <a:defRPr/>
            </a:pPr>
            <a:r>
              <a:rPr lang="en-US" b="1" dirty="0" smtClean="0"/>
              <a:t>b. LOGISTICS SUPPORT. Insert statement.</a:t>
            </a:r>
          </a:p>
          <a:p>
            <a:pPr>
              <a:defRPr/>
            </a:pPr>
            <a:r>
              <a:rPr lang="en-US" b="1" dirty="0" smtClean="0"/>
              <a:t>c. OPERATIONAL SUPPORT. Insert statement.</a:t>
            </a:r>
          </a:p>
          <a:p>
            <a:pPr>
              <a:defRPr/>
            </a:pPr>
            <a:r>
              <a:rPr lang="en-US" b="1" dirty="0" smtClean="0"/>
              <a:t>d. MISSION SUPPORT. Insert statement.</a:t>
            </a:r>
          </a:p>
          <a:p>
            <a:pPr>
              <a:defRPr/>
            </a:pPr>
            <a:r>
              <a:rPr lang="en-US" b="1" dirty="0" smtClean="0"/>
              <a:t>e. MANPOWER. Insert statement.</a:t>
            </a:r>
          </a:p>
          <a:p>
            <a:pPr>
              <a:defRPr/>
            </a:pPr>
            <a:r>
              <a:rPr lang="en-US" b="1" dirty="0" smtClean="0"/>
              <a:t>f. AGREEMENT AND ADMINISTRATION. (Effective date, review requirements, termination date,</a:t>
            </a:r>
          </a:p>
          <a:p>
            <a:pPr>
              <a:defRPr/>
            </a:pPr>
            <a:r>
              <a:rPr lang="en-US" dirty="0" smtClean="0"/>
              <a:t>escape clause and approval level as appropriate).</a:t>
            </a:r>
          </a:p>
          <a:p>
            <a:pPr>
              <a:defRPr/>
            </a:pPr>
            <a:r>
              <a:rPr lang="en-US" b="1" dirty="0" smtClean="0"/>
              <a:t>(Note: this sample illustrates the format and content of a typical MOA/MOU. It should be modified to reflect local</a:t>
            </a:r>
          </a:p>
          <a:p>
            <a:pPr>
              <a:defRPr/>
            </a:pPr>
            <a:r>
              <a:rPr lang="en-US" b="1" dirty="0" smtClean="0"/>
              <a:t>requirements and to include only relevant information).</a:t>
            </a:r>
            <a:endParaRPr lang="en-US" dirty="0"/>
          </a:p>
        </p:txBody>
      </p:sp>
      <p:sp>
        <p:nvSpPr>
          <p:cNvPr id="28676" name="Slide Number Placeholder 3"/>
          <p:cNvSpPr>
            <a:spLocks noGrp="1"/>
          </p:cNvSpPr>
          <p:nvPr>
            <p:ph type="sldNum" sz="quarter" idx="5"/>
          </p:nvPr>
        </p:nvSpPr>
        <p:spPr>
          <a:noFill/>
        </p:spPr>
        <p:txBody>
          <a:bodyPr/>
          <a:lstStyle/>
          <a:p>
            <a:fld id="{6E133871-02D0-48BB-BDF0-090AA21D4506}"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10" name="Line 2"/>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latin typeface="Arial" charset="0"/>
            </a:endParaRPr>
          </a:p>
        </p:txBody>
      </p:sp>
      <p:sp>
        <p:nvSpPr>
          <p:cNvPr id="13" name="Line 5"/>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latin typeface="Arial" charset="0"/>
            </a:endParaRPr>
          </a:p>
        </p:txBody>
      </p:sp>
      <p:pic>
        <p:nvPicPr>
          <p:cNvPr id="63493" name="Picture 13" descr="afsymbol"/>
          <p:cNvPicPr>
            <a:picLocks noChangeAspect="1" noChangeArrowheads="1"/>
          </p:cNvPicPr>
          <p:nvPr userDrawn="1"/>
        </p:nvPicPr>
        <p:blipFill>
          <a:blip r:embed="rId2" cstate="print"/>
          <a:srcRect/>
          <a:stretch>
            <a:fillRect/>
          </a:stretch>
        </p:blipFill>
        <p:spPr bwMode="auto">
          <a:xfrm>
            <a:off x="457200" y="3505200"/>
            <a:ext cx="3305175" cy="2605088"/>
          </a:xfrm>
          <a:prstGeom prst="rect">
            <a:avLst/>
          </a:prstGeom>
          <a:noFill/>
          <a:ln w="9525">
            <a:noFill/>
            <a:miter lim="800000"/>
            <a:headEnd/>
            <a:tailEnd/>
          </a:ln>
        </p:spPr>
      </p:pic>
      <p:sp>
        <p:nvSpPr>
          <p:cNvPr id="11" name="Text Box 3"/>
          <p:cNvSpPr txBox="1">
            <a:spLocks noChangeArrowheads="1"/>
          </p:cNvSpPr>
          <p:nvPr userDrawn="1"/>
        </p:nvSpPr>
        <p:spPr bwMode="auto">
          <a:xfrm>
            <a:off x="0" y="1233488"/>
            <a:ext cx="9144000" cy="457200"/>
          </a:xfrm>
          <a:prstGeom prst="rect">
            <a:avLst/>
          </a:prstGeom>
          <a:noFill/>
          <a:ln w="9525">
            <a:noFill/>
            <a:miter lim="800000"/>
            <a:headEnd/>
            <a:tailEnd/>
          </a:ln>
          <a:effectLst/>
        </p:spPr>
        <p:txBody>
          <a:bodyPr>
            <a:spAutoFit/>
          </a:bodyPr>
          <a:lstStyle/>
          <a:p>
            <a:pPr algn="ctr" eaLnBrk="0" hangingPunct="0">
              <a:spcBef>
                <a:spcPct val="50000"/>
              </a:spcBef>
            </a:pPr>
            <a:r>
              <a:rPr lang="en-US" sz="2400" b="1" i="1" dirty="0">
                <a:solidFill>
                  <a:srgbClr val="002060"/>
                </a:solidFill>
                <a:latin typeface="Century Schoolbook" pitchFamily="18" charset="0"/>
              </a:rPr>
              <a:t>I n t e g r i t y  -  S e r v i c e  -  E x c e l l e n c e</a:t>
            </a:r>
          </a:p>
        </p:txBody>
      </p:sp>
      <p:sp>
        <p:nvSpPr>
          <p:cNvPr id="8" name="Text Box 4"/>
          <p:cNvSpPr txBox="1">
            <a:spLocks noChangeArrowheads="1"/>
          </p:cNvSpPr>
          <p:nvPr userDrawn="1"/>
        </p:nvSpPr>
        <p:spPr bwMode="auto">
          <a:xfrm>
            <a:off x="1828800" y="609600"/>
            <a:ext cx="5486400" cy="646331"/>
          </a:xfrm>
          <a:prstGeom prst="rect">
            <a:avLst/>
          </a:prstGeom>
          <a:noFill/>
          <a:ln w="9525">
            <a:noFill/>
            <a:miter lim="800000"/>
            <a:headEnd/>
            <a:tailEnd/>
          </a:ln>
          <a:effectLst/>
        </p:spPr>
        <p:txBody>
          <a:bodyPr wrap="square">
            <a:spAutoFit/>
          </a:bodyPr>
          <a:lstStyle/>
          <a:p>
            <a:pPr algn="ctr" eaLnBrk="0" hangingPunct="0">
              <a:defRPr/>
            </a:pPr>
            <a:r>
              <a:rPr lang="en-US" sz="3600" b="1" i="1" baseline="0" dirty="0" smtClean="0">
                <a:solidFill>
                  <a:srgbClr val="002060"/>
                </a:solidFill>
                <a:latin typeface="Arial" charset="0"/>
              </a:rPr>
              <a:t>Silver Flag Exercise Site</a:t>
            </a:r>
            <a:endParaRPr lang="en-US" sz="3600" b="1" i="1" baseline="0" dirty="0">
              <a:solidFill>
                <a:srgbClr val="002060"/>
              </a:solidFill>
              <a:latin typeface="Arial" charset="0"/>
            </a:endParaRPr>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latin typeface="Arial" charset="0"/>
            </a:endParaRPr>
          </a:p>
        </p:txBody>
      </p:sp>
      <p:sp>
        <p:nvSpPr>
          <p:cNvPr id="6" name="Line 5"/>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latin typeface="Arial" charset="0"/>
            </a:endParaRPr>
          </a:p>
        </p:txBody>
      </p:sp>
      <p:pic>
        <p:nvPicPr>
          <p:cNvPr id="7" name="Picture 13" descr="afsymbol"/>
          <p:cNvPicPr>
            <a:picLocks noChangeAspect="1" noChangeArrowheads="1"/>
          </p:cNvPicPr>
          <p:nvPr userDrawn="1"/>
        </p:nvPicPr>
        <p:blipFill>
          <a:blip r:embed="rId2" cstate="print"/>
          <a:srcRect/>
          <a:stretch>
            <a:fillRect/>
          </a:stretch>
        </p:blipFill>
        <p:spPr bwMode="auto">
          <a:xfrm>
            <a:off x="457200" y="3505200"/>
            <a:ext cx="3305175" cy="2605088"/>
          </a:xfrm>
          <a:prstGeom prst="rect">
            <a:avLst/>
          </a:prstGeom>
          <a:noFill/>
          <a:ln w="9525">
            <a:noFill/>
            <a:miter lim="800000"/>
            <a:headEnd/>
            <a:tailEnd/>
          </a:ln>
        </p:spPr>
      </p:pic>
      <p:sp>
        <p:nvSpPr>
          <p:cNvPr id="8" name="Text Box 3"/>
          <p:cNvSpPr txBox="1">
            <a:spLocks noChangeArrowheads="1"/>
          </p:cNvSpPr>
          <p:nvPr userDrawn="1"/>
        </p:nvSpPr>
        <p:spPr bwMode="auto">
          <a:xfrm>
            <a:off x="0" y="1233488"/>
            <a:ext cx="9144000" cy="457200"/>
          </a:xfrm>
          <a:prstGeom prst="rect">
            <a:avLst/>
          </a:prstGeom>
          <a:noFill/>
          <a:ln w="9525">
            <a:noFill/>
            <a:miter lim="800000"/>
            <a:headEnd/>
            <a:tailEnd/>
          </a:ln>
          <a:effectLst/>
        </p:spPr>
        <p:txBody>
          <a:bodyPr>
            <a:spAutoFit/>
          </a:bodyPr>
          <a:lstStyle/>
          <a:p>
            <a:pPr algn="ctr" eaLnBrk="0" hangingPunct="0">
              <a:spcBef>
                <a:spcPct val="50000"/>
              </a:spcBef>
            </a:pPr>
            <a:r>
              <a:rPr lang="en-US" sz="2400" b="1" i="1" dirty="0">
                <a:solidFill>
                  <a:srgbClr val="002060"/>
                </a:solidFill>
                <a:latin typeface="Century Schoolbook" pitchFamily="18" charset="0"/>
              </a:rPr>
              <a:t>I n t e g r i t y  -  S e r v i c e  -  E x c e l l e n c e</a:t>
            </a:r>
          </a:p>
        </p:txBody>
      </p:sp>
      <p:sp>
        <p:nvSpPr>
          <p:cNvPr id="6150" name="Rectangle 6"/>
          <p:cNvSpPr>
            <a:spLocks noGrp="1" noChangeArrowheads="1"/>
          </p:cNvSpPr>
          <p:nvPr>
            <p:ph type="subTitle" idx="1" hasCustomPrompt="1"/>
          </p:nvPr>
        </p:nvSpPr>
        <p:spPr>
          <a:xfrm>
            <a:off x="4095750" y="3924300"/>
            <a:ext cx="4495800" cy="1047750"/>
          </a:xfrm>
        </p:spPr>
        <p:txBody>
          <a:bodyPr/>
          <a:lstStyle>
            <a:lvl1pPr marL="0" indent="0" algn="r">
              <a:buFont typeface="Wingdings" pitchFamily="2" charset="2"/>
              <a:buNone/>
              <a:defRPr sz="2400"/>
            </a:lvl1pPr>
          </a:lstStyle>
          <a:p>
            <a:r>
              <a:rPr lang="en-US" dirty="0" smtClean="0"/>
              <a:t>SILVER FLAG</a:t>
            </a:r>
          </a:p>
          <a:p>
            <a:r>
              <a:rPr lang="en-US" dirty="0" smtClean="0"/>
              <a:t>3EXXX</a:t>
            </a:r>
            <a:endParaRPr lang="en-US" dirty="0"/>
          </a:p>
        </p:txBody>
      </p:sp>
      <p:sp>
        <p:nvSpPr>
          <p:cNvPr id="6151" name="Rectangle 7"/>
          <p:cNvSpPr>
            <a:spLocks noGrp="1" noChangeArrowheads="1"/>
          </p:cNvSpPr>
          <p:nvPr>
            <p:ph type="ctrTitle"/>
          </p:nvPr>
        </p:nvSpPr>
        <p:spPr>
          <a:xfrm>
            <a:off x="3467100" y="1962150"/>
            <a:ext cx="5143500" cy="1600200"/>
          </a:xfrm>
        </p:spPr>
        <p:txBody>
          <a:bodyPr/>
          <a:lstStyle>
            <a:lvl1pPr>
              <a:defRPr sz="2400" i="1"/>
            </a:lvl1pPr>
          </a:lstStyle>
          <a:p>
            <a:r>
              <a:rPr lang="en-US"/>
              <a:t>Click to edit Master title style</a:t>
            </a:r>
          </a:p>
        </p:txBody>
      </p:sp>
      <p:sp>
        <p:nvSpPr>
          <p:cNvPr id="9" name="Text Box 4"/>
          <p:cNvSpPr txBox="1">
            <a:spLocks noChangeArrowheads="1"/>
          </p:cNvSpPr>
          <p:nvPr userDrawn="1"/>
        </p:nvSpPr>
        <p:spPr bwMode="auto">
          <a:xfrm>
            <a:off x="1828800" y="609600"/>
            <a:ext cx="5486400" cy="646331"/>
          </a:xfrm>
          <a:prstGeom prst="rect">
            <a:avLst/>
          </a:prstGeom>
          <a:noFill/>
          <a:ln w="9525">
            <a:noFill/>
            <a:miter lim="800000"/>
            <a:headEnd/>
            <a:tailEnd/>
          </a:ln>
          <a:effectLst/>
        </p:spPr>
        <p:txBody>
          <a:bodyPr wrap="square">
            <a:spAutoFit/>
          </a:bodyPr>
          <a:lstStyle/>
          <a:p>
            <a:pPr algn="ctr" eaLnBrk="0" hangingPunct="0">
              <a:defRPr/>
            </a:pPr>
            <a:r>
              <a:rPr lang="en-US" sz="3600" b="1" i="1" baseline="0" dirty="0" smtClean="0">
                <a:solidFill>
                  <a:srgbClr val="002060"/>
                </a:solidFill>
                <a:latin typeface="Arial" charset="0"/>
              </a:rPr>
              <a:t>Silver Flag Exercise Site</a:t>
            </a:r>
            <a:endParaRPr lang="en-US" sz="3600" b="1" i="1" baseline="0" dirty="0">
              <a:solidFill>
                <a:srgbClr val="002060"/>
              </a:solidFill>
              <a:latin typeface="Arial"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19100" y="1390650"/>
            <a:ext cx="8343900" cy="4857750"/>
          </a:xfrm>
        </p:spPr>
        <p:txBody>
          <a:bodyPr/>
          <a:lstStyle>
            <a:lvl1pPr>
              <a:defRPr baseline="0"/>
            </a:lvl1pPr>
            <a:lvl4pPr>
              <a:defRPr sz="1800" b="0" baseline="0"/>
            </a:lvl4pPr>
            <a:lvl5pPr>
              <a:defRPr sz="1800"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668CE4BC-B5EA-463A-BA55-E99EE2AD5A1E}" type="slidenum">
              <a:rPr lang="en-US"/>
              <a:pPr>
                <a:defRPr/>
              </a:pPr>
              <a:t>‹#›</a:t>
            </a:fld>
            <a:endParaRPr lang="en-US">
              <a:solidFill>
                <a:schemeClr val="bg2"/>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7025" y="1524000"/>
            <a:ext cx="3989388"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8813" y="1524000"/>
            <a:ext cx="3989387"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fld id="{B6AECEE6-9641-47C9-A208-40A7672C7B36}" type="slidenum">
              <a:rPr lang="en-US"/>
              <a:pPr>
                <a:defRPr/>
              </a:pPr>
              <a:t>‹#›</a:t>
            </a:fld>
            <a:endParaRPr lang="en-US" dirty="0">
              <a:solidFill>
                <a:schemeClr val="bg2"/>
              </a:solidFill>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0225" y="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defRPr/>
            </a:pPr>
            <a:fld id="{DD54F493-4AA1-4A99-A035-E3E8F3C0E9C9}" type="slidenum">
              <a:rPr lang="en-US"/>
              <a:pPr>
                <a:defRPr/>
              </a:pPr>
              <a:t>‹#›</a:t>
            </a:fld>
            <a:endParaRPr lang="en-US" dirty="0">
              <a:solidFill>
                <a:schemeClr val="bg2"/>
              </a:solidFill>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pPr>
              <a:defRPr/>
            </a:pPr>
            <a:fld id="{361BBA73-02D6-4714-915D-80516EADBEE9}" type="slidenum">
              <a:rPr lang="en-US"/>
              <a:pPr>
                <a:defRPr/>
              </a:pPr>
              <a:t>‹#›</a:t>
            </a:fld>
            <a:endParaRPr lang="en-US" dirty="0">
              <a:solidFill>
                <a:schemeClr val="bg2"/>
              </a:solidFill>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7C87AF8-25B4-4F65-8E50-17ADF957BB5C}" type="slidenum">
              <a:rPr lang="en-US"/>
              <a:pPr>
                <a:defRPr/>
              </a:pPr>
              <a:t>‹#›</a:t>
            </a:fld>
            <a:endParaRPr lang="en-US" dirty="0">
              <a:solidFill>
                <a:schemeClr val="bg2"/>
              </a:solidFill>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a:xfrm>
            <a:off x="7772400" y="6553200"/>
            <a:ext cx="1143000" cy="304800"/>
          </a:xfrm>
        </p:spPr>
        <p:txBody>
          <a:bodyPr/>
          <a:lstStyle>
            <a:lvl1pPr>
              <a:defRPr/>
            </a:lvl1pPr>
          </a:lstStyle>
          <a:p>
            <a:pPr>
              <a:defRPr/>
            </a:pPr>
            <a:fld id="{8EAD81EA-38DA-4748-B94A-9DD5D29FC75D}" type="slidenum">
              <a:rPr lang="en-US"/>
              <a:pPr>
                <a:defRPr/>
              </a:pPr>
              <a:t>‹#›</a:t>
            </a:fld>
            <a:endParaRPr lang="en-US" dirty="0">
              <a:solidFill>
                <a:schemeClr val="bg2"/>
              </a:solidFill>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381000" y="1231900"/>
            <a:ext cx="8131175" cy="4616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8" name="Rectangle 4"/>
          <p:cNvSpPr>
            <a:spLocks noGrp="1" noChangeArrowheads="1"/>
          </p:cNvSpPr>
          <p:nvPr>
            <p:ph type="title"/>
          </p:nvPr>
        </p:nvSpPr>
        <p:spPr bwMode="auto">
          <a:xfrm>
            <a:off x="1447800" y="0"/>
            <a:ext cx="731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5125" name="Line 5"/>
          <p:cNvSpPr>
            <a:spLocks noChangeShapeType="1"/>
          </p:cNvSpPr>
          <p:nvPr/>
        </p:nvSpPr>
        <p:spPr bwMode="auto">
          <a:xfrm>
            <a:off x="381000" y="6451600"/>
            <a:ext cx="8226425" cy="0"/>
          </a:xfrm>
          <a:prstGeom prst="line">
            <a:avLst/>
          </a:prstGeom>
          <a:noFill/>
          <a:ln w="57150">
            <a:solidFill>
              <a:srgbClr val="0C2D83"/>
            </a:solidFill>
            <a:round/>
            <a:headEnd/>
            <a:tailEnd/>
          </a:ln>
          <a:effectLst/>
        </p:spPr>
        <p:txBody>
          <a:bodyPr wrap="none" anchor="ctr"/>
          <a:lstStyle/>
          <a:p>
            <a:pPr>
              <a:defRPr/>
            </a:pPr>
            <a:endParaRPr lang="en-US" dirty="0">
              <a:latin typeface="Arial" charset="0"/>
            </a:endParaRPr>
          </a:p>
        </p:txBody>
      </p:sp>
      <p:sp>
        <p:nvSpPr>
          <p:cNvPr id="5126" name="Line 6"/>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latin typeface="Arial" charset="0"/>
            </a:endParaRPr>
          </a:p>
        </p:txBody>
      </p:sp>
      <p:sp>
        <p:nvSpPr>
          <p:cNvPr id="5128" name="Rectangle 8"/>
          <p:cNvSpPr>
            <a:spLocks noGrp="1" noChangeArrowheads="1"/>
          </p:cNvSpPr>
          <p:nvPr>
            <p:ph type="sldNum" sz="quarter" idx="4"/>
          </p:nvPr>
        </p:nvSpPr>
        <p:spPr bwMode="auto">
          <a:xfrm>
            <a:off x="7772400" y="6553200"/>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smtClean="0">
                <a:solidFill>
                  <a:srgbClr val="969696"/>
                </a:solidFill>
                <a:latin typeface="Arial" charset="0"/>
              </a:defRPr>
            </a:lvl1pPr>
          </a:lstStyle>
          <a:p>
            <a:pPr>
              <a:defRPr/>
            </a:pPr>
            <a:fld id="{750AEA88-91E4-4FFA-BB0D-98E2B58DB951}" type="slidenum">
              <a:rPr lang="en-US"/>
              <a:pPr>
                <a:defRPr/>
              </a:pPr>
              <a:t>‹#›</a:t>
            </a:fld>
            <a:endParaRPr lang="en-US" dirty="0">
              <a:solidFill>
                <a:schemeClr val="bg2"/>
              </a:solidFill>
            </a:endParaRPr>
          </a:p>
        </p:txBody>
      </p:sp>
      <p:pic>
        <p:nvPicPr>
          <p:cNvPr id="1034" name="Picture 1037" descr="afsymbol"/>
          <p:cNvPicPr>
            <a:picLocks noChangeAspect="1" noChangeArrowheads="1"/>
          </p:cNvPicPr>
          <p:nvPr userDrawn="1"/>
        </p:nvPicPr>
        <p:blipFill>
          <a:blip r:embed="rId10" cstate="print"/>
          <a:srcRect/>
          <a:stretch>
            <a:fillRect/>
          </a:stretch>
        </p:blipFill>
        <p:spPr bwMode="auto">
          <a:xfrm>
            <a:off x="392113" y="90488"/>
            <a:ext cx="1346200" cy="1062037"/>
          </a:xfrm>
          <a:prstGeom prst="rect">
            <a:avLst/>
          </a:prstGeom>
          <a:noFill/>
          <a:ln w="9525">
            <a:noFill/>
            <a:miter lim="800000"/>
            <a:headEnd/>
            <a:tailEnd/>
          </a:ln>
        </p:spPr>
      </p:pic>
      <p:sp>
        <p:nvSpPr>
          <p:cNvPr id="49157" name="Text Box 1029"/>
          <p:cNvSpPr txBox="1">
            <a:spLocks noChangeArrowheads="1"/>
          </p:cNvSpPr>
          <p:nvPr userDrawn="1"/>
        </p:nvSpPr>
        <p:spPr bwMode="auto">
          <a:xfrm>
            <a:off x="1295400" y="6491288"/>
            <a:ext cx="6553200" cy="338137"/>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i="1" dirty="0">
                <a:solidFill>
                  <a:srgbClr val="151C77"/>
                </a:solidFill>
                <a:latin typeface="Century Schoolbook" pitchFamily="18" charset="0"/>
                <a:ea typeface="+mj-ea"/>
                <a:cs typeface="+mj-cs"/>
              </a:rPr>
              <a:t>I n t e g r i t y  -  S e r v i c e  -  E x c e l l e n c e</a:t>
            </a:r>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Lst>
  <p:transition/>
  <p:timing>
    <p:tnLst>
      <p:par>
        <p:cTn id="1" dur="indefinite" restart="never" nodeType="tmRoot"/>
      </p:par>
    </p:tnLst>
  </p:timing>
  <p:hf hdr="0" ftr="0" dt="0"/>
  <p:txStyles>
    <p:titleStyle>
      <a:lvl1pPr algn="r" rtl="0" eaLnBrk="0" fontAlgn="base" hangingPunct="0">
        <a:spcBef>
          <a:spcPct val="0"/>
        </a:spcBef>
        <a:spcAft>
          <a:spcPct val="0"/>
        </a:spcAft>
        <a:defRPr sz="2800" b="1" baseline="0">
          <a:solidFill>
            <a:srgbClr val="151C77"/>
          </a:solidFill>
          <a:latin typeface="+mj-lt"/>
          <a:ea typeface="+mj-ea"/>
          <a:cs typeface="+mj-cs"/>
        </a:defRPr>
      </a:lvl1pPr>
      <a:lvl2pPr algn="r" rtl="0" eaLnBrk="0" fontAlgn="base" hangingPunct="0">
        <a:spcBef>
          <a:spcPct val="0"/>
        </a:spcBef>
        <a:spcAft>
          <a:spcPct val="0"/>
        </a:spcAft>
        <a:defRPr sz="2800" b="1">
          <a:solidFill>
            <a:srgbClr val="151C77"/>
          </a:solidFill>
          <a:latin typeface="Arial" charset="0"/>
        </a:defRPr>
      </a:lvl2pPr>
      <a:lvl3pPr algn="r" rtl="0" eaLnBrk="0" fontAlgn="base" hangingPunct="0">
        <a:spcBef>
          <a:spcPct val="0"/>
        </a:spcBef>
        <a:spcAft>
          <a:spcPct val="0"/>
        </a:spcAft>
        <a:defRPr sz="2800" b="1">
          <a:solidFill>
            <a:srgbClr val="151C77"/>
          </a:solidFill>
          <a:latin typeface="Arial" charset="0"/>
        </a:defRPr>
      </a:lvl3pPr>
      <a:lvl4pPr algn="r" rtl="0" eaLnBrk="0" fontAlgn="base" hangingPunct="0">
        <a:spcBef>
          <a:spcPct val="0"/>
        </a:spcBef>
        <a:spcAft>
          <a:spcPct val="0"/>
        </a:spcAft>
        <a:defRPr sz="2800" b="1">
          <a:solidFill>
            <a:srgbClr val="151C77"/>
          </a:solidFill>
          <a:latin typeface="Arial" charset="0"/>
        </a:defRPr>
      </a:lvl4pPr>
      <a:lvl5pPr algn="r" rtl="0" eaLnBrk="0" fontAlgn="base" hangingPunct="0">
        <a:spcBef>
          <a:spcPct val="0"/>
        </a:spcBef>
        <a:spcAft>
          <a:spcPct val="0"/>
        </a:spcAft>
        <a:defRPr sz="2800" b="1">
          <a:solidFill>
            <a:srgbClr val="151C77"/>
          </a:solidFill>
          <a:latin typeface="Arial" charset="0"/>
        </a:defRPr>
      </a:lvl5pPr>
      <a:lvl6pPr marL="457200" algn="r" rtl="0" fontAlgn="base">
        <a:spcBef>
          <a:spcPct val="0"/>
        </a:spcBef>
        <a:spcAft>
          <a:spcPct val="0"/>
        </a:spcAft>
        <a:defRPr sz="2800" b="1">
          <a:solidFill>
            <a:srgbClr val="151C77"/>
          </a:solidFill>
          <a:latin typeface="Arial" charset="0"/>
        </a:defRPr>
      </a:lvl6pPr>
      <a:lvl7pPr marL="914400" algn="r" rtl="0" fontAlgn="base">
        <a:spcBef>
          <a:spcPct val="0"/>
        </a:spcBef>
        <a:spcAft>
          <a:spcPct val="0"/>
        </a:spcAft>
        <a:defRPr sz="2800" b="1">
          <a:solidFill>
            <a:srgbClr val="151C77"/>
          </a:solidFill>
          <a:latin typeface="Arial" charset="0"/>
        </a:defRPr>
      </a:lvl7pPr>
      <a:lvl8pPr marL="1371600" algn="r" rtl="0" fontAlgn="base">
        <a:spcBef>
          <a:spcPct val="0"/>
        </a:spcBef>
        <a:spcAft>
          <a:spcPct val="0"/>
        </a:spcAft>
        <a:defRPr sz="2800" b="1">
          <a:solidFill>
            <a:srgbClr val="151C77"/>
          </a:solidFill>
          <a:latin typeface="Arial" charset="0"/>
        </a:defRPr>
      </a:lvl8pPr>
      <a:lvl9pPr marL="1828800" algn="r" rtl="0" fontAlgn="base">
        <a:spcBef>
          <a:spcPct val="0"/>
        </a:spcBef>
        <a:spcAft>
          <a:spcPct val="0"/>
        </a:spcAft>
        <a:defRPr sz="2800" b="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itchFamily="2" charset="2"/>
        <a:buChar char="n"/>
        <a:defRPr sz="2000" b="1" baseline="0">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itchFamily="2" charset="2"/>
        <a:buChar char="n"/>
        <a:defRPr sz="1800" b="1" baseline="0">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itchFamily="2" charset="2"/>
        <a:buChar char="n"/>
        <a:defRPr sz="1800" b="1" baseline="0">
          <a:solidFill>
            <a:schemeClr val="tx1"/>
          </a:solidFill>
          <a:latin typeface="+mn-lt"/>
        </a:defRPr>
      </a:lvl3pPr>
      <a:lvl4pPr marL="1600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3863975" y="3924300"/>
            <a:ext cx="4727575" cy="1047750"/>
          </a:xfrm>
        </p:spPr>
        <p:txBody>
          <a:bodyPr/>
          <a:lstStyle/>
          <a:p>
            <a:endParaRPr lang="en-US" sz="2400" smtClean="0"/>
          </a:p>
          <a:p>
            <a:endParaRPr lang="en-US" sz="2400" smtClean="0"/>
          </a:p>
        </p:txBody>
      </p:sp>
      <p:sp>
        <p:nvSpPr>
          <p:cNvPr id="3074" name="Rectangle 2"/>
          <p:cNvSpPr>
            <a:spLocks noGrp="1" noChangeArrowheads="1"/>
          </p:cNvSpPr>
          <p:nvPr>
            <p:ph type="ctrTitle"/>
          </p:nvPr>
        </p:nvSpPr>
        <p:spPr>
          <a:xfrm>
            <a:off x="3505200" y="2743200"/>
            <a:ext cx="5143500" cy="1600200"/>
          </a:xfrm>
        </p:spPr>
        <p:txBody>
          <a:bodyPr/>
          <a:lstStyle/>
          <a:p>
            <a:r>
              <a:rPr lang="en-US" smtClean="0"/>
              <a:t>3E6X1 Establishing </a:t>
            </a:r>
            <a:r>
              <a:rPr lang="en-US" dirty="0" smtClean="0"/>
              <a:t>and Creating MOA/</a:t>
            </a:r>
            <a:r>
              <a:rPr lang="en-US" dirty="0" err="1" smtClean="0"/>
              <a:t>MOU</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MOU TERMINATION	</a:t>
            </a:r>
          </a:p>
        </p:txBody>
      </p:sp>
      <p:sp>
        <p:nvSpPr>
          <p:cNvPr id="12291" name="TextBox 4"/>
          <p:cNvSpPr txBox="1">
            <a:spLocks noChangeArrowheads="1"/>
          </p:cNvSpPr>
          <p:nvPr/>
        </p:nvSpPr>
        <p:spPr bwMode="auto">
          <a:xfrm>
            <a:off x="381000" y="1295400"/>
            <a:ext cx="8229600" cy="1200329"/>
          </a:xfrm>
          <a:prstGeom prst="rect">
            <a:avLst/>
          </a:prstGeom>
          <a:noFill/>
          <a:ln w="9525">
            <a:noFill/>
            <a:miter lim="800000"/>
            <a:headEnd/>
            <a:tailEnd/>
          </a:ln>
        </p:spPr>
        <p:txBody>
          <a:bodyPr>
            <a:spAutoFit/>
          </a:bodyPr>
          <a:lstStyle/>
          <a:p>
            <a:pPr>
              <a:buFont typeface="Wingdings" pitchFamily="2" charset="2"/>
              <a:buChar char="§"/>
            </a:pPr>
            <a:r>
              <a:rPr lang="en-US" sz="2400" b="1" dirty="0" smtClean="0"/>
              <a:t> Either </a:t>
            </a:r>
            <a:r>
              <a:rPr lang="en-US" sz="2400" b="1" dirty="0"/>
              <a:t>party should agree on the actions for termination with or without cause and /or any liability or obligation to the terminating Party.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PERIOD OF PERFORMANCE</a:t>
            </a:r>
          </a:p>
        </p:txBody>
      </p:sp>
      <p:sp>
        <p:nvSpPr>
          <p:cNvPr id="13315" name="TextBox 5"/>
          <p:cNvSpPr txBox="1">
            <a:spLocks noChangeArrowheads="1"/>
          </p:cNvSpPr>
          <p:nvPr/>
        </p:nvSpPr>
        <p:spPr bwMode="auto">
          <a:xfrm>
            <a:off x="381000" y="1295400"/>
            <a:ext cx="8077200" cy="1569660"/>
          </a:xfrm>
          <a:prstGeom prst="rect">
            <a:avLst/>
          </a:prstGeom>
          <a:noFill/>
          <a:ln w="9525">
            <a:noFill/>
            <a:miter lim="800000"/>
            <a:headEnd/>
            <a:tailEnd/>
          </a:ln>
        </p:spPr>
        <p:txBody>
          <a:bodyPr>
            <a:spAutoFit/>
          </a:bodyPr>
          <a:lstStyle/>
          <a:p>
            <a:pPr>
              <a:buFont typeface="Wingdings" pitchFamily="2" charset="2"/>
              <a:buChar char="§"/>
            </a:pPr>
            <a:r>
              <a:rPr lang="en-US" sz="2400" b="1" dirty="0" smtClean="0"/>
              <a:t> The </a:t>
            </a:r>
            <a:r>
              <a:rPr lang="en-US" sz="2400" b="1" dirty="0"/>
              <a:t>agreements shall be effective when signed by the authorized representatives of both organizations.  It shall remain in effect unless expired, modified or terminated upon written request of either party.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EXECUTION	</a:t>
            </a:r>
          </a:p>
        </p:txBody>
      </p:sp>
      <p:sp>
        <p:nvSpPr>
          <p:cNvPr id="14339" name="TextBox 4"/>
          <p:cNvSpPr txBox="1">
            <a:spLocks noChangeArrowheads="1"/>
          </p:cNvSpPr>
          <p:nvPr/>
        </p:nvSpPr>
        <p:spPr bwMode="auto">
          <a:xfrm>
            <a:off x="381000" y="1295400"/>
            <a:ext cx="8229600" cy="1200329"/>
          </a:xfrm>
          <a:prstGeom prst="rect">
            <a:avLst/>
          </a:prstGeom>
          <a:noFill/>
          <a:ln w="9525">
            <a:noFill/>
            <a:miter lim="800000"/>
            <a:headEnd/>
            <a:tailEnd/>
          </a:ln>
        </p:spPr>
        <p:txBody>
          <a:bodyPr>
            <a:spAutoFit/>
          </a:bodyPr>
          <a:lstStyle/>
          <a:p>
            <a:pPr>
              <a:buFont typeface="Wingdings" pitchFamily="2" charset="2"/>
              <a:buChar char="§"/>
            </a:pPr>
            <a:r>
              <a:rPr lang="en-US" sz="2400" b="1" dirty="0" smtClean="0"/>
              <a:t>  In </a:t>
            </a:r>
            <a:r>
              <a:rPr lang="en-US" sz="2400" b="1" dirty="0"/>
              <a:t>consideration to the foregoing MOA/</a:t>
            </a:r>
            <a:r>
              <a:rPr lang="en-US" sz="2400" b="1" dirty="0" err="1"/>
              <a:t>MOU</a:t>
            </a:r>
            <a:r>
              <a:rPr lang="en-US" sz="2400" b="1" dirty="0"/>
              <a:t> the parties’ appropriate authority must execute the MOA/</a:t>
            </a:r>
            <a:r>
              <a:rPr lang="en-US" sz="2400" b="1" dirty="0" err="1"/>
              <a:t>MOU</a:t>
            </a:r>
            <a:r>
              <a:rPr lang="en-US" sz="2400" b="1" dirty="0"/>
              <a:t> with a signature.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663700" y="342900"/>
            <a:ext cx="6084888" cy="609600"/>
          </a:xfrm>
        </p:spPr>
        <p:txBody>
          <a:bodyPr/>
          <a:lstStyle/>
          <a:p>
            <a:r>
              <a:rPr lang="en-US" smtClean="0"/>
              <a:t>SUMMARY </a:t>
            </a:r>
          </a:p>
        </p:txBody>
      </p:sp>
      <p:sp>
        <p:nvSpPr>
          <p:cNvPr id="15363" name="Rectangle 3"/>
          <p:cNvSpPr>
            <a:spLocks noGrp="1" noChangeArrowheads="1"/>
          </p:cNvSpPr>
          <p:nvPr>
            <p:ph idx="1"/>
          </p:nvPr>
        </p:nvSpPr>
        <p:spPr>
          <a:xfrm>
            <a:off x="400050" y="1371600"/>
            <a:ext cx="8743950" cy="4324350"/>
          </a:xfrm>
        </p:spPr>
        <p:txBody>
          <a:bodyPr/>
          <a:lstStyle/>
          <a:p>
            <a:pPr>
              <a:buClr>
                <a:schemeClr val="tx1"/>
              </a:buClr>
            </a:pPr>
            <a:r>
              <a:rPr lang="en-US" dirty="0" smtClean="0"/>
              <a:t>PURPOSE</a:t>
            </a:r>
          </a:p>
          <a:p>
            <a:pPr>
              <a:buClr>
                <a:schemeClr val="tx1"/>
              </a:buClr>
            </a:pPr>
            <a:r>
              <a:rPr lang="en-US" dirty="0" smtClean="0"/>
              <a:t>BACKGROUND</a:t>
            </a:r>
          </a:p>
          <a:p>
            <a:pPr>
              <a:buClr>
                <a:schemeClr val="tx1"/>
              </a:buClr>
            </a:pPr>
            <a:r>
              <a:rPr lang="en-US" dirty="0" smtClean="0"/>
              <a:t>OBJECTIVES </a:t>
            </a:r>
          </a:p>
          <a:p>
            <a:pPr>
              <a:buClr>
                <a:schemeClr val="tx1"/>
              </a:buClr>
            </a:pPr>
            <a:r>
              <a:rPr lang="en-US" dirty="0" smtClean="0"/>
              <a:t>ROLES</a:t>
            </a:r>
          </a:p>
          <a:p>
            <a:pPr>
              <a:buClr>
                <a:schemeClr val="tx1"/>
              </a:buClr>
            </a:pPr>
            <a:r>
              <a:rPr lang="en-US" dirty="0" smtClean="0"/>
              <a:t>POINTS OF CONTACT</a:t>
            </a:r>
          </a:p>
          <a:p>
            <a:pPr>
              <a:buClr>
                <a:schemeClr val="tx1"/>
              </a:buClr>
            </a:pPr>
            <a:r>
              <a:rPr lang="en-US" dirty="0" smtClean="0"/>
              <a:t>FUNDING</a:t>
            </a:r>
          </a:p>
          <a:p>
            <a:pPr>
              <a:buClr>
                <a:schemeClr val="tx1"/>
              </a:buClr>
            </a:pPr>
            <a:r>
              <a:rPr lang="en-US" dirty="0" smtClean="0"/>
              <a:t>AUTHORITY/LAW</a:t>
            </a:r>
          </a:p>
          <a:p>
            <a:pPr>
              <a:buClr>
                <a:schemeClr val="tx1"/>
              </a:buClr>
            </a:pPr>
            <a:r>
              <a:rPr lang="en-US" dirty="0" smtClean="0"/>
              <a:t>OTHER </a:t>
            </a:r>
            <a:r>
              <a:rPr lang="en-US" dirty="0" err="1" smtClean="0"/>
              <a:t>AGRREEMENTS</a:t>
            </a:r>
            <a:endParaRPr lang="en-US" dirty="0" smtClean="0"/>
          </a:p>
          <a:p>
            <a:pPr>
              <a:buClr>
                <a:schemeClr val="tx1"/>
              </a:buClr>
            </a:pPr>
            <a:r>
              <a:rPr lang="en-US" dirty="0" smtClean="0"/>
              <a:t>TERMS FOR MODIFICATION</a:t>
            </a:r>
          </a:p>
          <a:p>
            <a:pPr>
              <a:buClr>
                <a:schemeClr val="tx1"/>
              </a:buClr>
            </a:pPr>
            <a:r>
              <a:rPr lang="en-US" dirty="0" smtClean="0"/>
              <a:t>PERIOD OF PERFORMANCE</a:t>
            </a:r>
          </a:p>
          <a:p>
            <a:pPr>
              <a:buClr>
                <a:schemeClr val="tx1"/>
              </a:buClr>
            </a:pPr>
            <a:r>
              <a:rPr lang="en-US" dirty="0" smtClean="0"/>
              <a:t>EXECUTION</a:t>
            </a:r>
          </a:p>
          <a:p>
            <a:pPr>
              <a:buClr>
                <a:schemeClr val="tx1"/>
              </a:buClr>
              <a:buFont typeface="Wingdings" pitchFamily="2" charset="2"/>
              <a:buNone/>
            </a:pPr>
            <a:endParaRPr lang="en-US" dirty="0" smtClean="0"/>
          </a:p>
          <a:p>
            <a:pPr>
              <a:buClr>
                <a:schemeClr val="tx1"/>
              </a:buClr>
            </a:pP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SAMPLE MOA/</a:t>
            </a:r>
            <a:r>
              <a:rPr lang="en-US" dirty="0" err="1" smtClean="0"/>
              <a:t>MOU</a:t>
            </a:r>
            <a:endParaRPr lang="en-US" dirty="0" smtClean="0"/>
          </a:p>
        </p:txBody>
      </p:sp>
      <p:sp>
        <p:nvSpPr>
          <p:cNvPr id="16387" name="Content Placeholder 2"/>
          <p:cNvSpPr>
            <a:spLocks noGrp="1"/>
          </p:cNvSpPr>
          <p:nvPr>
            <p:ph idx="1"/>
          </p:nvPr>
        </p:nvSpPr>
        <p:spPr>
          <a:xfrm>
            <a:off x="381000" y="1295400"/>
            <a:ext cx="8320088" cy="4324350"/>
          </a:xfrm>
        </p:spPr>
        <p:txBody>
          <a:bodyPr/>
          <a:lstStyle/>
          <a:p>
            <a:r>
              <a:rPr lang="en-US" sz="1400" dirty="0" smtClean="0"/>
              <a:t>MEMORANDUM OF AGREEMENT (OR UNDERSTANDING) BETWEEN </a:t>
            </a:r>
            <a:r>
              <a:rPr lang="en-US" sz="1400" dirty="0" err="1" smtClean="0"/>
              <a:t>XXXX</a:t>
            </a:r>
            <a:r>
              <a:rPr lang="en-US" sz="1400" dirty="0" smtClean="0"/>
              <a:t> AND </a:t>
            </a:r>
            <a:r>
              <a:rPr lang="en-US" sz="1400" dirty="0" err="1" smtClean="0"/>
              <a:t>YYY</a:t>
            </a:r>
            <a:r>
              <a:rPr lang="en-US" sz="1400" dirty="0" smtClean="0"/>
              <a:t> (EXAMPLE ONLY)</a:t>
            </a:r>
          </a:p>
          <a:p>
            <a:r>
              <a:rPr lang="en-US" sz="1400" dirty="0" smtClean="0"/>
              <a:t>1. PURPOSE. The purpose of this agreement is to outline responsibilities and major actions required to</a:t>
            </a:r>
          </a:p>
          <a:p>
            <a:r>
              <a:rPr lang="en-US" sz="1400" dirty="0" smtClean="0"/>
              <a:t>support JCS Counter Drug Operations Involving PACAF </a:t>
            </a:r>
            <a:r>
              <a:rPr lang="en-US" sz="1400" dirty="0" err="1" smtClean="0"/>
              <a:t>AWACS</a:t>
            </a:r>
            <a:r>
              <a:rPr lang="en-US" sz="1400" dirty="0" smtClean="0"/>
              <a:t> Aircraft.</a:t>
            </a:r>
          </a:p>
          <a:p>
            <a:r>
              <a:rPr lang="en-US" sz="1400" dirty="0" smtClean="0"/>
              <a:t>2. AUTHORITY. </a:t>
            </a:r>
            <a:r>
              <a:rPr lang="en-US" sz="1400" dirty="0" err="1" smtClean="0"/>
              <a:t>DoDI</a:t>
            </a:r>
            <a:r>
              <a:rPr lang="en-US" sz="1400" dirty="0" smtClean="0"/>
              <a:t> 4000.19 and other directives, as required.</a:t>
            </a:r>
          </a:p>
          <a:p>
            <a:r>
              <a:rPr lang="en-US" sz="1400" dirty="0" smtClean="0"/>
              <a:t>3. GENERAL.</a:t>
            </a:r>
          </a:p>
          <a:p>
            <a:r>
              <a:rPr lang="en-US" sz="1400" dirty="0" smtClean="0"/>
              <a:t>a. SCOPE. This MOA provides guidance and documents agreement on aspects for general support of</a:t>
            </a:r>
          </a:p>
          <a:p>
            <a:r>
              <a:rPr lang="en-US" sz="1400" dirty="0" smtClean="0"/>
              <a:t>PACAF </a:t>
            </a:r>
            <a:r>
              <a:rPr lang="en-US" sz="1400" dirty="0" err="1" smtClean="0"/>
              <a:t>AWACS</a:t>
            </a:r>
            <a:r>
              <a:rPr lang="en-US" sz="1400" dirty="0" smtClean="0"/>
              <a:t> counter drug operations. Actions and agreements herein apply only to the participating</a:t>
            </a:r>
          </a:p>
          <a:p>
            <a:r>
              <a:rPr lang="en-US" sz="1400" dirty="0" smtClean="0"/>
              <a:t>parties and are not intended to supersede existing regulations or agreements.</a:t>
            </a:r>
          </a:p>
          <a:p>
            <a:r>
              <a:rPr lang="en-US" sz="1400" dirty="0" smtClean="0"/>
              <a:t>b. ASSUMPTIONS.</a:t>
            </a:r>
          </a:p>
          <a:p>
            <a:r>
              <a:rPr lang="en-US" sz="1400" dirty="0" smtClean="0"/>
              <a:t>(1) ACC is the force provider. PACAF is the resource-manager.</a:t>
            </a:r>
          </a:p>
          <a:p>
            <a:r>
              <a:rPr lang="en-US" sz="1400" dirty="0" smtClean="0"/>
              <a:t>(2) PACAF pro-rata support will be in augmentation of ACC forces as determined by Commander, Air</a:t>
            </a:r>
          </a:p>
          <a:p>
            <a:r>
              <a:rPr lang="en-US" sz="1400" dirty="0" smtClean="0"/>
              <a:t>Combat Command (</a:t>
            </a:r>
            <a:r>
              <a:rPr lang="en-US" sz="1400" dirty="0" err="1" smtClean="0"/>
              <a:t>COMACC</a:t>
            </a:r>
            <a:r>
              <a:rPr lang="en-US" sz="1400" dirty="0" smtClean="0"/>
              <a:t>) and approved by Commander, Pacific Air Forces (PACAF/CC).</a:t>
            </a:r>
          </a:p>
          <a:p>
            <a:r>
              <a:rPr lang="en-US" sz="1400" dirty="0" smtClean="0"/>
              <a:t>requirements and to include only relevant information).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SAMPLE MOA/</a:t>
            </a:r>
            <a:r>
              <a:rPr lang="en-US" dirty="0" err="1" smtClean="0"/>
              <a:t>MOU</a:t>
            </a:r>
            <a:r>
              <a:rPr lang="en-US" dirty="0" smtClean="0"/>
              <a:t> (Cont)</a:t>
            </a:r>
          </a:p>
        </p:txBody>
      </p:sp>
      <p:sp>
        <p:nvSpPr>
          <p:cNvPr id="16387" name="Content Placeholder 2"/>
          <p:cNvSpPr>
            <a:spLocks noGrp="1"/>
          </p:cNvSpPr>
          <p:nvPr>
            <p:ph idx="1"/>
          </p:nvPr>
        </p:nvSpPr>
        <p:spPr>
          <a:xfrm>
            <a:off x="381000" y="1295400"/>
            <a:ext cx="8320088" cy="4324350"/>
          </a:xfrm>
        </p:spPr>
        <p:txBody>
          <a:bodyPr/>
          <a:lstStyle/>
          <a:p>
            <a:r>
              <a:rPr lang="en-US" sz="1400" dirty="0" smtClean="0"/>
              <a:t>(3) This agreement complements the </a:t>
            </a:r>
            <a:r>
              <a:rPr lang="en-US" sz="1400" dirty="0" err="1" smtClean="0"/>
              <a:t>MOU</a:t>
            </a:r>
            <a:r>
              <a:rPr lang="en-US" sz="1400" dirty="0" smtClean="0"/>
              <a:t> between PACAF and ACC concerning continued operations</a:t>
            </a:r>
          </a:p>
          <a:p>
            <a:r>
              <a:rPr lang="en-US" sz="1400" dirty="0" smtClean="0"/>
              <a:t>of </a:t>
            </a:r>
            <a:r>
              <a:rPr lang="en-US" sz="1400" dirty="0" err="1" smtClean="0"/>
              <a:t>AWACS</a:t>
            </a:r>
            <a:r>
              <a:rPr lang="en-US" sz="1400" dirty="0" smtClean="0"/>
              <a:t> in Pacific Command (</a:t>
            </a:r>
            <a:r>
              <a:rPr lang="en-US" sz="1400" dirty="0" err="1" smtClean="0"/>
              <a:t>PACOM</a:t>
            </a:r>
            <a:r>
              <a:rPr lang="en-US" sz="1400" dirty="0" smtClean="0"/>
              <a:t>).</a:t>
            </a:r>
          </a:p>
          <a:p>
            <a:r>
              <a:rPr lang="en-US" sz="1400" dirty="0" smtClean="0"/>
              <a:t>4. RESPONSIBILITIES:</a:t>
            </a:r>
          </a:p>
          <a:p>
            <a:r>
              <a:rPr lang="en-US" sz="1400" dirty="0" smtClean="0"/>
              <a:t>a. FINANCIAL MANAGEMENT.</a:t>
            </a:r>
          </a:p>
          <a:p>
            <a:r>
              <a:rPr lang="en-US" sz="1400" dirty="0" smtClean="0"/>
              <a:t>(1) HQ PACAF/FM will: Insert statement.</a:t>
            </a:r>
          </a:p>
          <a:p>
            <a:r>
              <a:rPr lang="en-US" sz="1400" dirty="0" smtClean="0"/>
              <a:t>(2) HQ ACC/FM will: Insert statement.</a:t>
            </a:r>
          </a:p>
          <a:p>
            <a:r>
              <a:rPr lang="en-US" sz="1400" dirty="0" smtClean="0"/>
              <a:t>b. LOGISTICS SUPPORT. Insert statement.</a:t>
            </a:r>
          </a:p>
          <a:p>
            <a:r>
              <a:rPr lang="en-US" sz="1400" dirty="0" smtClean="0"/>
              <a:t>c. OPERATIONAL SUPPORT. Insert statement.</a:t>
            </a:r>
          </a:p>
          <a:p>
            <a:r>
              <a:rPr lang="en-US" sz="1400" dirty="0" smtClean="0"/>
              <a:t>d. MISSION SUPPORT. Insert statement.</a:t>
            </a:r>
          </a:p>
          <a:p>
            <a:r>
              <a:rPr lang="en-US" sz="1400" dirty="0" smtClean="0"/>
              <a:t>e. MANPOWER. Insert statement.</a:t>
            </a:r>
          </a:p>
          <a:p>
            <a:r>
              <a:rPr lang="en-US" sz="1400" dirty="0" smtClean="0"/>
              <a:t>f. AGREEMENT AND ADMINISTRATION. (Effective date, review requirements, termination date,</a:t>
            </a:r>
          </a:p>
          <a:p>
            <a:r>
              <a:rPr lang="en-US" sz="1400" dirty="0" smtClean="0"/>
              <a:t>escape clause and approval level as appropriate).</a:t>
            </a:r>
          </a:p>
          <a:p>
            <a:r>
              <a:rPr lang="en-US" sz="1400" dirty="0" smtClean="0"/>
              <a:t>(Note: this sample illustrates the format and content of a typical MOA/</a:t>
            </a:r>
            <a:r>
              <a:rPr lang="en-US" sz="1400" dirty="0" err="1" smtClean="0"/>
              <a:t>MOU</a:t>
            </a:r>
            <a:r>
              <a:rPr lang="en-US" sz="1400" dirty="0" smtClean="0"/>
              <a:t>. It should be modified to reflect local</a:t>
            </a:r>
          </a:p>
          <a:p>
            <a:r>
              <a:rPr lang="en-US" sz="1400" dirty="0" smtClean="0"/>
              <a:t>requirements and to include only relevant information).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3200" smtClean="0"/>
              <a:t>References </a:t>
            </a:r>
          </a:p>
        </p:txBody>
      </p:sp>
      <p:sp>
        <p:nvSpPr>
          <p:cNvPr id="18435" name="TextBox 5"/>
          <p:cNvSpPr txBox="1">
            <a:spLocks noChangeArrowheads="1"/>
          </p:cNvSpPr>
          <p:nvPr/>
        </p:nvSpPr>
        <p:spPr bwMode="auto">
          <a:xfrm>
            <a:off x="457200" y="1447800"/>
            <a:ext cx="8229600" cy="646113"/>
          </a:xfrm>
          <a:prstGeom prst="rect">
            <a:avLst/>
          </a:prstGeom>
          <a:noFill/>
          <a:ln w="9525">
            <a:noFill/>
            <a:miter lim="800000"/>
            <a:headEnd/>
            <a:tailEnd/>
          </a:ln>
        </p:spPr>
        <p:txBody>
          <a:bodyPr>
            <a:spAutoFit/>
          </a:bodyPr>
          <a:lstStyle/>
          <a:p>
            <a:r>
              <a:rPr lang="en-US"/>
              <a:t>Air Force Instruction 25-201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SUMMARY</a:t>
            </a:r>
          </a:p>
        </p:txBody>
      </p:sp>
      <p:sp>
        <p:nvSpPr>
          <p:cNvPr id="17411" name="Rectangle 3"/>
          <p:cNvSpPr>
            <a:spLocks noGrp="1" noChangeArrowheads="1"/>
          </p:cNvSpPr>
          <p:nvPr>
            <p:ph idx="1"/>
          </p:nvPr>
        </p:nvSpPr>
        <p:spPr/>
        <p:txBody>
          <a:bodyPr/>
          <a:lstStyle/>
          <a:p>
            <a:pPr algn="ctr">
              <a:buFont typeface="Wingdings" pitchFamily="2" charset="2"/>
              <a:buNone/>
            </a:pPr>
            <a:endParaRPr lang="en-US" sz="4400" smtClean="0"/>
          </a:p>
          <a:p>
            <a:pPr algn="ctr">
              <a:buFont typeface="Wingdings" pitchFamily="2" charset="2"/>
              <a:buNone/>
            </a:pPr>
            <a:endParaRPr lang="en-US" sz="4400" smtClean="0"/>
          </a:p>
          <a:p>
            <a:pPr algn="ctr">
              <a:buFont typeface="Wingdings" pitchFamily="2" charset="2"/>
              <a:buNone/>
            </a:pPr>
            <a:r>
              <a:rPr lang="en-US" sz="4400" smtClean="0"/>
              <a:t>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title"/>
          </p:nvPr>
        </p:nvSpPr>
        <p:spPr>
          <a:xfrm>
            <a:off x="1663700" y="342900"/>
            <a:ext cx="6084888" cy="609600"/>
          </a:xfrm>
        </p:spPr>
        <p:txBody>
          <a:bodyPr/>
          <a:lstStyle/>
          <a:p>
            <a:r>
              <a:rPr lang="en-US" smtClean="0"/>
              <a:t>OBJECTIVE</a:t>
            </a:r>
          </a:p>
        </p:txBody>
      </p:sp>
      <p:sp>
        <p:nvSpPr>
          <p:cNvPr id="4098" name="Rectangle 3"/>
          <p:cNvSpPr>
            <a:spLocks noGrp="1" noChangeArrowheads="1"/>
          </p:cNvSpPr>
          <p:nvPr>
            <p:ph idx="1"/>
          </p:nvPr>
        </p:nvSpPr>
        <p:spPr/>
        <p:txBody>
          <a:bodyPr/>
          <a:lstStyle/>
          <a:p>
            <a:pPr>
              <a:buClr>
                <a:schemeClr val="tx1"/>
              </a:buClr>
            </a:pPr>
            <a:r>
              <a:rPr lang="en-US" dirty="0" smtClean="0"/>
              <a:t>Students will receive instruction on establishing and creating a MOA/</a:t>
            </a:r>
            <a:r>
              <a:rPr lang="en-US" dirty="0" err="1" smtClean="0"/>
              <a:t>MOU</a:t>
            </a:r>
            <a:r>
              <a:rPr lang="en-US" dirty="0" smtClean="0"/>
              <a:t> to include being provided MOA/</a:t>
            </a:r>
            <a:r>
              <a:rPr lang="en-US" dirty="0" err="1" smtClean="0"/>
              <a:t>MOU</a:t>
            </a:r>
            <a:r>
              <a:rPr lang="en-US" dirty="0" smtClean="0"/>
              <a:t> examples to help expedite training.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663700" y="342900"/>
            <a:ext cx="6084888" cy="609600"/>
          </a:xfrm>
        </p:spPr>
        <p:txBody>
          <a:bodyPr/>
          <a:lstStyle/>
          <a:p>
            <a:r>
              <a:rPr lang="en-US" smtClean="0"/>
              <a:t>OVERVIEW</a:t>
            </a:r>
          </a:p>
        </p:txBody>
      </p:sp>
      <p:sp>
        <p:nvSpPr>
          <p:cNvPr id="5123" name="Rectangle 3"/>
          <p:cNvSpPr>
            <a:spLocks noGrp="1" noChangeArrowheads="1"/>
          </p:cNvSpPr>
          <p:nvPr>
            <p:ph idx="1"/>
          </p:nvPr>
        </p:nvSpPr>
        <p:spPr/>
        <p:txBody>
          <a:bodyPr/>
          <a:lstStyle/>
          <a:p>
            <a:pPr>
              <a:buClr>
                <a:schemeClr val="tx1"/>
              </a:buClr>
            </a:pPr>
            <a:r>
              <a:rPr lang="en-US" smtClean="0"/>
              <a:t>PURPOSE</a:t>
            </a:r>
          </a:p>
          <a:p>
            <a:pPr>
              <a:buClr>
                <a:schemeClr val="tx1"/>
              </a:buClr>
            </a:pPr>
            <a:r>
              <a:rPr lang="en-US" smtClean="0"/>
              <a:t>BACKGROUND</a:t>
            </a:r>
          </a:p>
          <a:p>
            <a:pPr>
              <a:buClr>
                <a:schemeClr val="tx1"/>
              </a:buClr>
            </a:pPr>
            <a:r>
              <a:rPr lang="en-US" smtClean="0"/>
              <a:t>OBJECTIVES </a:t>
            </a:r>
          </a:p>
          <a:p>
            <a:pPr>
              <a:buClr>
                <a:schemeClr val="tx1"/>
              </a:buClr>
            </a:pPr>
            <a:r>
              <a:rPr lang="en-US" smtClean="0"/>
              <a:t>ROLES</a:t>
            </a:r>
          </a:p>
          <a:p>
            <a:pPr>
              <a:buClr>
                <a:schemeClr val="tx1"/>
              </a:buClr>
            </a:pPr>
            <a:r>
              <a:rPr lang="en-US" smtClean="0"/>
              <a:t>POINTS OF CONTACT</a:t>
            </a:r>
          </a:p>
          <a:p>
            <a:pPr>
              <a:buClr>
                <a:schemeClr val="tx1"/>
              </a:buClr>
            </a:pPr>
            <a:r>
              <a:rPr lang="en-US" smtClean="0"/>
              <a:t>FUNDING</a:t>
            </a:r>
          </a:p>
          <a:p>
            <a:pPr>
              <a:buClr>
                <a:schemeClr val="tx1"/>
              </a:buClr>
            </a:pPr>
            <a:r>
              <a:rPr lang="en-US" smtClean="0"/>
              <a:t>AUTHORITY/LAW</a:t>
            </a:r>
          </a:p>
          <a:p>
            <a:pPr>
              <a:buClr>
                <a:schemeClr val="tx1"/>
              </a:buClr>
            </a:pPr>
            <a:r>
              <a:rPr lang="en-US" smtClean="0"/>
              <a:t>OTHER AGRREEMENTS</a:t>
            </a:r>
          </a:p>
          <a:p>
            <a:pPr>
              <a:buClr>
                <a:schemeClr val="tx1"/>
              </a:buClr>
            </a:pPr>
            <a:r>
              <a:rPr lang="en-US" smtClean="0"/>
              <a:t>TERMS FOR MODIFICATION</a:t>
            </a:r>
          </a:p>
          <a:p>
            <a:pPr>
              <a:buClr>
                <a:schemeClr val="tx1"/>
              </a:buClr>
            </a:pPr>
            <a:r>
              <a:rPr lang="en-US" smtClean="0"/>
              <a:t>PERIOD OF PERFORMANCE</a:t>
            </a:r>
          </a:p>
          <a:p>
            <a:pPr>
              <a:buClr>
                <a:schemeClr val="tx1"/>
              </a:buClr>
            </a:pPr>
            <a:r>
              <a:rPr lang="en-US" smtClean="0"/>
              <a:t>EXECUTION</a:t>
            </a:r>
          </a:p>
          <a:p>
            <a:pPr>
              <a:buClr>
                <a:schemeClr val="tx1"/>
              </a:buClr>
              <a:buFont typeface="Wingdings" pitchFamily="2" charset="2"/>
              <a:buNone/>
            </a:pPr>
            <a:endParaRPr lang="en-US" smtClean="0"/>
          </a:p>
          <a:p>
            <a:pPr>
              <a:buClr>
                <a:schemeClr val="tx1"/>
              </a:buClr>
            </a:pP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663700" y="342900"/>
            <a:ext cx="6084888" cy="609600"/>
          </a:xfrm>
        </p:spPr>
        <p:txBody>
          <a:bodyPr/>
          <a:lstStyle/>
          <a:p>
            <a:r>
              <a:rPr lang="en-US" smtClean="0"/>
              <a:t>OVERVIEW Cont…</a:t>
            </a:r>
          </a:p>
        </p:txBody>
      </p:sp>
      <p:sp>
        <p:nvSpPr>
          <p:cNvPr id="6147" name="Rectangle 3"/>
          <p:cNvSpPr>
            <a:spLocks noGrp="1" noChangeArrowheads="1"/>
          </p:cNvSpPr>
          <p:nvPr>
            <p:ph idx="1"/>
          </p:nvPr>
        </p:nvSpPr>
        <p:spPr/>
        <p:txBody>
          <a:bodyPr/>
          <a:lstStyle/>
          <a:p>
            <a:pPr>
              <a:buClr>
                <a:schemeClr val="tx1"/>
              </a:buClr>
            </a:pPr>
            <a:r>
              <a:rPr lang="en-US" sz="2400" dirty="0" smtClean="0"/>
              <a:t>Students will be familiarized with examples </a:t>
            </a:r>
            <a:r>
              <a:rPr lang="en-US" sz="2400" dirty="0" err="1" smtClean="0"/>
              <a:t>MOA’s</a:t>
            </a:r>
            <a:r>
              <a:rPr lang="en-US" sz="2400" dirty="0" smtClean="0"/>
              <a:t> and </a:t>
            </a:r>
            <a:r>
              <a:rPr lang="en-US" sz="2400" dirty="0" err="1" smtClean="0"/>
              <a:t>MOU’s</a:t>
            </a:r>
            <a:r>
              <a:rPr lang="en-US" sz="2400" dirty="0" smtClean="0"/>
              <a:t> similar to those that 3E6X1 are expected to accomplish.  Also, a brief overview of MOA/</a:t>
            </a:r>
            <a:r>
              <a:rPr lang="en-US" sz="2400" dirty="0" err="1" smtClean="0"/>
              <a:t>MOU</a:t>
            </a:r>
            <a:r>
              <a:rPr lang="en-US" sz="2400" dirty="0" smtClean="0"/>
              <a:t> content requirements will be briefed to provide a baseline for MOA/</a:t>
            </a:r>
            <a:r>
              <a:rPr lang="en-US" sz="2400" dirty="0" err="1" smtClean="0"/>
              <a:t>MOU</a:t>
            </a:r>
            <a:r>
              <a:rPr lang="en-US" sz="2400" dirty="0" smtClean="0"/>
              <a:t> document creations.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title"/>
          </p:nvPr>
        </p:nvSpPr>
        <p:spPr>
          <a:xfrm>
            <a:off x="1663700" y="342900"/>
            <a:ext cx="6084888" cy="609600"/>
          </a:xfrm>
        </p:spPr>
        <p:txBody>
          <a:bodyPr/>
          <a:lstStyle/>
          <a:p>
            <a:r>
              <a:rPr lang="en-US" smtClean="0"/>
              <a:t>Purpose 	</a:t>
            </a:r>
          </a:p>
        </p:txBody>
      </p:sp>
      <p:sp>
        <p:nvSpPr>
          <p:cNvPr id="7170" name="Rectangle 2"/>
          <p:cNvSpPr>
            <a:spLocks noGrp="1" noChangeArrowheads="1"/>
          </p:cNvSpPr>
          <p:nvPr>
            <p:ph idx="1"/>
          </p:nvPr>
        </p:nvSpPr>
        <p:spPr>
          <a:xfrm>
            <a:off x="304800" y="1295400"/>
            <a:ext cx="8320088" cy="4324350"/>
          </a:xfrm>
        </p:spPr>
        <p:txBody>
          <a:bodyPr/>
          <a:lstStyle/>
          <a:p>
            <a:pPr>
              <a:buClr>
                <a:schemeClr val="tx1"/>
              </a:buClr>
            </a:pPr>
            <a:r>
              <a:rPr lang="en-US" sz="2400" dirty="0" smtClean="0"/>
              <a:t>Defines a partnership between “the parties”, to facilitate the coordination of efforts between two organizations in the area of Memorandums of Agreement and Memorandums of Understanding.  </a:t>
            </a:r>
          </a:p>
        </p:txBody>
      </p:sp>
      <p:pic>
        <p:nvPicPr>
          <p:cNvPr id="7172" name="Picture 2"/>
          <p:cNvPicPr>
            <a:picLocks noChangeAspect="1" noChangeArrowheads="1"/>
          </p:cNvPicPr>
          <p:nvPr/>
        </p:nvPicPr>
        <p:blipFill>
          <a:blip r:embed="rId3" cstate="print"/>
          <a:srcRect/>
          <a:stretch>
            <a:fillRect/>
          </a:stretch>
        </p:blipFill>
        <p:spPr bwMode="auto">
          <a:xfrm>
            <a:off x="3048000" y="3962400"/>
            <a:ext cx="2857500" cy="2038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title"/>
          </p:nvPr>
        </p:nvSpPr>
        <p:spPr/>
        <p:txBody>
          <a:bodyPr/>
          <a:lstStyle/>
          <a:p>
            <a:r>
              <a:rPr lang="en-US" smtClean="0"/>
              <a:t>Background, Objectives and Roles 	</a:t>
            </a:r>
          </a:p>
        </p:txBody>
      </p:sp>
      <p:sp>
        <p:nvSpPr>
          <p:cNvPr id="8195" name="Content Placeholder 3"/>
          <p:cNvSpPr>
            <a:spLocks noGrp="1"/>
          </p:cNvSpPr>
          <p:nvPr>
            <p:ph idx="1"/>
          </p:nvPr>
        </p:nvSpPr>
        <p:spPr>
          <a:xfrm>
            <a:off x="381000" y="1295400"/>
            <a:ext cx="8320088" cy="4324350"/>
          </a:xfrm>
        </p:spPr>
        <p:txBody>
          <a:bodyPr/>
          <a:lstStyle/>
          <a:p>
            <a:r>
              <a:rPr lang="en-US" sz="2400" dirty="0" smtClean="0">
                <a:solidFill>
                  <a:srgbClr val="FF0000"/>
                </a:solidFill>
              </a:rPr>
              <a:t>“Best interest of both parties” </a:t>
            </a:r>
          </a:p>
          <a:p>
            <a:r>
              <a:rPr lang="en-US" sz="2400" dirty="0" smtClean="0"/>
              <a:t>Roles, actions are intended to support, not to supplement each organization.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Grp="1" noChangeArrowheads="1"/>
          </p:cNvSpPr>
          <p:nvPr>
            <p:ph type="title"/>
          </p:nvPr>
        </p:nvSpPr>
        <p:spPr/>
        <p:txBody>
          <a:bodyPr/>
          <a:lstStyle/>
          <a:p>
            <a:r>
              <a:rPr lang="en-US" smtClean="0"/>
              <a:t>Points of Contact</a:t>
            </a:r>
          </a:p>
        </p:txBody>
      </p:sp>
      <p:sp>
        <p:nvSpPr>
          <p:cNvPr id="9219" name="Content Placeholder 4"/>
          <p:cNvSpPr>
            <a:spLocks noGrp="1"/>
          </p:cNvSpPr>
          <p:nvPr>
            <p:ph idx="1"/>
          </p:nvPr>
        </p:nvSpPr>
        <p:spPr>
          <a:xfrm>
            <a:off x="381000" y="1295400"/>
            <a:ext cx="8320088" cy="4324350"/>
          </a:xfrm>
        </p:spPr>
        <p:txBody>
          <a:bodyPr/>
          <a:lstStyle/>
          <a:p>
            <a:r>
              <a:rPr lang="en-US" sz="2400" dirty="0" smtClean="0"/>
              <a:t>Each party will designate a single point of contact that will have responsibility and authority to coordinate and execute the provisions of the MOA/</a:t>
            </a:r>
            <a:r>
              <a:rPr lang="en-US" sz="2400" dirty="0" err="1" smtClean="0"/>
              <a:t>MOU</a:t>
            </a:r>
            <a:r>
              <a:rPr lang="en-US" sz="2400" dirty="0" smtClean="0"/>
              <a:t>.  </a:t>
            </a:r>
            <a:r>
              <a:rPr lang="en-US" sz="2400" dirty="0" err="1" smtClean="0"/>
              <a:t>POCs</a:t>
            </a:r>
            <a:r>
              <a:rPr lang="en-US" sz="2400" dirty="0" smtClean="0"/>
              <a:t> will serve as liaisons and have full authority to coordinate with their counterparts to ensure successful execution of the agreements.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AUTHORITY/LAW</a:t>
            </a:r>
          </a:p>
        </p:txBody>
      </p:sp>
      <p:sp>
        <p:nvSpPr>
          <p:cNvPr id="10243" name="Rectangle 3"/>
          <p:cNvSpPr>
            <a:spLocks noGrp="1" noChangeArrowheads="1"/>
          </p:cNvSpPr>
          <p:nvPr>
            <p:ph idx="1"/>
          </p:nvPr>
        </p:nvSpPr>
        <p:spPr>
          <a:xfrm>
            <a:off x="381000" y="1295400"/>
            <a:ext cx="7862888" cy="4324350"/>
          </a:xfrm>
        </p:spPr>
        <p:txBody>
          <a:bodyPr/>
          <a:lstStyle/>
          <a:p>
            <a:pPr>
              <a:buClr>
                <a:schemeClr val="tx1"/>
              </a:buClr>
              <a:buFont typeface="Wingdings" pitchFamily="2" charset="2"/>
              <a:buChar char="§"/>
            </a:pPr>
            <a:r>
              <a:rPr lang="en-US" sz="2400" dirty="0" smtClean="0"/>
              <a:t>Nothing in the MOA/</a:t>
            </a:r>
            <a:r>
              <a:rPr lang="en-US" sz="2400" dirty="0" err="1" smtClean="0"/>
              <a:t>MOU</a:t>
            </a:r>
            <a:r>
              <a:rPr lang="en-US" sz="2400" dirty="0" smtClean="0"/>
              <a:t> alters statutory authorities. This is intended to facilitate cooperative efforts of the parties.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OTHER AGREEMENTS </a:t>
            </a:r>
          </a:p>
        </p:txBody>
      </p:sp>
      <p:sp>
        <p:nvSpPr>
          <p:cNvPr id="11267" name="TextBox 4"/>
          <p:cNvSpPr txBox="1">
            <a:spLocks noChangeArrowheads="1"/>
          </p:cNvSpPr>
          <p:nvPr/>
        </p:nvSpPr>
        <p:spPr bwMode="auto">
          <a:xfrm>
            <a:off x="381000" y="1295400"/>
            <a:ext cx="7543800" cy="2308324"/>
          </a:xfrm>
          <a:prstGeom prst="rect">
            <a:avLst/>
          </a:prstGeom>
          <a:noFill/>
          <a:ln w="9525">
            <a:noFill/>
            <a:miter lim="800000"/>
            <a:headEnd/>
            <a:tailEnd/>
          </a:ln>
        </p:spPr>
        <p:txBody>
          <a:bodyPr>
            <a:spAutoFit/>
          </a:bodyPr>
          <a:lstStyle/>
          <a:p>
            <a:pPr>
              <a:buFont typeface="Wingdings" pitchFamily="2" charset="2"/>
              <a:buChar char="§"/>
            </a:pPr>
            <a:r>
              <a:rPr lang="en-US" sz="2400" b="1" dirty="0" smtClean="0"/>
              <a:t> Unless </a:t>
            </a:r>
            <a:r>
              <a:rPr lang="en-US" sz="2400" b="1" dirty="0"/>
              <a:t>otherwise agreed by the Parties, custody, actions and administration of other agreements made as a consequence of , or in direct relation to, the performance of activities under this MOA/</a:t>
            </a:r>
            <a:r>
              <a:rPr lang="en-US" sz="2400" b="1" dirty="0" err="1"/>
              <a:t>MOU</a:t>
            </a:r>
            <a:r>
              <a:rPr lang="en-US" sz="2400" b="1" dirty="0"/>
              <a:t> will remain within the limits of execution of the agreement.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AF Council Brief 18 Jul 02 ver 7">
  <a:themeElements>
    <a:clrScheme name="AF Council Brief 18 Jul 02 ver 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F Council Brief 18 Jul 02 ver 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AF Council Brief 18 Jul 02 ver 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F Council Brief 18 Jul 02 ver 7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F Council Brief 18 Jul 02 ver 7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F Council Brief 18 Jul 02 ver 7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F Council Brief 18 Jul 02 ver 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F Council Brief 18 Jul 02 ver 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F Council Brief 18 Jul 02 ver 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053EFCA5C4AC142844ACB12D4D215A3" ma:contentTypeVersion="0" ma:contentTypeDescription="Create a new document." ma:contentTypeScope="" ma:versionID="4704a77e20ed5e55377f4a9a7a9062c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2C5458F-A235-4289-9FDE-79ACD19D56EF}"/>
</file>

<file path=customXml/itemProps2.xml><?xml version="1.0" encoding="utf-8"?>
<ds:datastoreItem xmlns:ds="http://schemas.openxmlformats.org/officeDocument/2006/customXml" ds:itemID="{AF3A5CFF-55A5-407F-884C-DFD7D7140495}"/>
</file>

<file path=customXml/itemProps3.xml><?xml version="1.0" encoding="utf-8"?>
<ds:datastoreItem xmlns:ds="http://schemas.openxmlformats.org/officeDocument/2006/customXml" ds:itemID="{5122FF2C-9F1C-43CF-922C-6AC5F19828CB}"/>
</file>

<file path=docProps/app.xml><?xml version="1.0" encoding="utf-8"?>
<Properties xmlns="http://schemas.openxmlformats.org/officeDocument/2006/extended-properties" xmlns:vt="http://schemas.openxmlformats.org/officeDocument/2006/docPropsVTypes">
  <Template/>
  <TotalTime>2236</TotalTime>
  <Words>1678</Words>
  <Application>Microsoft Office PowerPoint</Application>
  <PresentationFormat>On-screen Show (4:3)</PresentationFormat>
  <Paragraphs>214</Paragraphs>
  <Slides>17</Slides>
  <Notes>9</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AF Council Brief 18 Jul 02 ver 7</vt:lpstr>
      <vt:lpstr>3E6X1 Establishing and Creating MOA/MOU</vt:lpstr>
      <vt:lpstr>OBJECTIVE</vt:lpstr>
      <vt:lpstr>OVERVIEW</vt:lpstr>
      <vt:lpstr>OVERVIEW Cont…</vt:lpstr>
      <vt:lpstr>Purpose  </vt:lpstr>
      <vt:lpstr>Background, Objectives and Roles  </vt:lpstr>
      <vt:lpstr>Points of Contact</vt:lpstr>
      <vt:lpstr>AUTHORITY/LAW</vt:lpstr>
      <vt:lpstr>OTHER AGREEMENTS </vt:lpstr>
      <vt:lpstr>MOU TERMINATION </vt:lpstr>
      <vt:lpstr>PERIOD OF PERFORMANCE</vt:lpstr>
      <vt:lpstr>EXECUTION </vt:lpstr>
      <vt:lpstr>SUMMARY </vt:lpstr>
      <vt:lpstr>SAMPLE MOA/MOU</vt:lpstr>
      <vt:lpstr>SAMPLE MOA/MOU (Cont)</vt:lpstr>
      <vt:lpstr>References </vt:lpstr>
      <vt:lpstr>SUMMARY</vt:lpstr>
    </vt:vector>
  </TitlesOfParts>
  <Company>USAF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Jackie.Leskowich</dc:creator>
  <cp:lastModifiedBy>samuel.schmitz</cp:lastModifiedBy>
  <cp:revision>169</cp:revision>
  <dcterms:created xsi:type="dcterms:W3CDTF">2001-11-28T02:02:16Z</dcterms:created>
  <dcterms:modified xsi:type="dcterms:W3CDTF">2013-01-03T15:41:36Z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0x010100C053EFCA5C4AC142844ACB12D4D215A3</vt:lpwstr>
  </property>
  <property fmtid="{D5CDD505-2E9C-101B-9397-08002B2CF9AE}" pid="3" name="Order">
    <vt:r8>625000</vt:r8>
  </property>
  <property fmtid="{D5CDD505-2E9C-101B-9397-08002B2CF9AE}" pid="4" name="TemplateUrl">
    <vt:lpwstr/>
  </property>
  <property fmtid="{D5CDD505-2E9C-101B-9397-08002B2CF9AE}" pid="5" name="_SourceUrl">
    <vt:lpwstr/>
  </property>
  <property fmtid="{D5CDD505-2E9C-101B-9397-08002B2CF9AE}" pid="6" name="_SharedFileIndex">
    <vt:lpwstr/>
  </property>
  <property fmtid="{D5CDD505-2E9C-101B-9397-08002B2CF9AE}" pid="7" name="xd_Signature">
    <vt:bool>false</vt:bool>
  </property>
  <property fmtid="{D5CDD505-2E9C-101B-9397-08002B2CF9AE}" pid="8" name="xd_ProgID">
    <vt:lpwstr/>
  </property>
</Properties>
</file>